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1"/>
  </p:notesMasterIdLst>
  <p:handoutMasterIdLst>
    <p:handoutMasterId r:id="rId32"/>
  </p:handoutMasterIdLst>
  <p:sldIdLst>
    <p:sldId id="294" r:id="rId3"/>
    <p:sldId id="274" r:id="rId4"/>
    <p:sldId id="295" r:id="rId5"/>
    <p:sldId id="284" r:id="rId6"/>
    <p:sldId id="291" r:id="rId7"/>
    <p:sldId id="257" r:id="rId8"/>
    <p:sldId id="303" r:id="rId9"/>
    <p:sldId id="32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296" r:id="rId28"/>
    <p:sldId id="320" r:id="rId29"/>
    <p:sldId id="323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44" autoAdjust="0"/>
    <p:restoredTop sz="72664" autoAdjust="0"/>
  </p:normalViewPr>
  <p:slideViewPr>
    <p:cSldViewPr>
      <p:cViewPr>
        <p:scale>
          <a:sx n="85" d="100"/>
          <a:sy n="85" d="100"/>
        </p:scale>
        <p:origin x="416" y="1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1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B5F601-26C3-8347-AD9D-A3D3C40A19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7A479-3F02-5B46-8E4F-40FE8B2982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C975-7BBF-8647-ACFF-C5FBD13AA647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4FD36-4424-B349-A6D4-C6559366D9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75552-0E5E-0E4D-B796-49D2618924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021F0-919E-D345-9975-F64AE8A6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41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EFB2E-EE13-46B5-9EE7-FC17345DA7EF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D8BAB-6181-40D7-B936-BAE3A7339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verseid:24.33.2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verseid:24.33.21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verseid:23.55.3" TargetMode="External"/><Relationship Id="rId7" Type="http://schemas.openxmlformats.org/officeDocument/2006/relationships/hyperlink" Target="verseid:24.50.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4.32.40" TargetMode="External"/><Relationship Id="rId5" Type="http://schemas.openxmlformats.org/officeDocument/2006/relationships/hyperlink" Target="verseid:23.61.9" TargetMode="External"/><Relationship Id="rId4" Type="http://schemas.openxmlformats.org/officeDocument/2006/relationships/hyperlink" Target="verseid:23.61.8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verseid:1.6.18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verseid:1.9.9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verseid:58.8.1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verseid:24.32.4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verseid:29.2.28" TargetMode="External"/><Relationship Id="rId7" Type="http://schemas.openxmlformats.org/officeDocument/2006/relationships/hyperlink" Target="verseid:29.2.32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9.2.31" TargetMode="External"/><Relationship Id="rId5" Type="http://schemas.openxmlformats.org/officeDocument/2006/relationships/hyperlink" Target="verseid:29.2.30" TargetMode="External"/><Relationship Id="rId4" Type="http://schemas.openxmlformats.org/officeDocument/2006/relationships/hyperlink" Target="verseid:29.2.29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verseid:24.31.5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verseid:24.31.24" TargetMode="External"/><Relationship Id="rId4" Type="http://schemas.openxmlformats.org/officeDocument/2006/relationships/hyperlink" Target="verseid:24.31.6" TargetMode="Externa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verseid:26.36.29" TargetMode="External"/><Relationship Id="rId3" Type="http://schemas.openxmlformats.org/officeDocument/2006/relationships/hyperlink" Target="verseid:26.36.22" TargetMode="External"/><Relationship Id="rId7" Type="http://schemas.openxmlformats.org/officeDocument/2006/relationships/hyperlink" Target="verseid:26.36.26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6.36.25" TargetMode="External"/><Relationship Id="rId5" Type="http://schemas.openxmlformats.org/officeDocument/2006/relationships/hyperlink" Target="verseid:26.36.28" TargetMode="External"/><Relationship Id="rId10" Type="http://schemas.openxmlformats.org/officeDocument/2006/relationships/hyperlink" Target="verseid:26.36.27" TargetMode="External"/><Relationship Id="rId4" Type="http://schemas.openxmlformats.org/officeDocument/2006/relationships/hyperlink" Target="verseid:26.36.24" TargetMode="External"/><Relationship Id="rId9" Type="http://schemas.openxmlformats.org/officeDocument/2006/relationships/hyperlink" Target="verseid:26.36.33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verseid:23.61.8" TargetMode="External"/><Relationship Id="rId3" Type="http://schemas.openxmlformats.org/officeDocument/2006/relationships/hyperlink" Target="verseid:26.36.29" TargetMode="External"/><Relationship Id="rId7" Type="http://schemas.openxmlformats.org/officeDocument/2006/relationships/hyperlink" Target="verseid:23.24.5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6.36.38" TargetMode="External"/><Relationship Id="rId5" Type="http://schemas.openxmlformats.org/officeDocument/2006/relationships/hyperlink" Target="verseid:26.36.37" TargetMode="External"/><Relationship Id="rId10" Type="http://schemas.openxmlformats.org/officeDocument/2006/relationships/hyperlink" Target="verseid:24.50.5" TargetMode="External"/><Relationship Id="rId4" Type="http://schemas.openxmlformats.org/officeDocument/2006/relationships/hyperlink" Target="verseid:26.36.30" TargetMode="External"/><Relationship Id="rId9" Type="http://schemas.openxmlformats.org/officeDocument/2006/relationships/hyperlink" Target="verseid:23.61.9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verseid:28.2.19" TargetMode="External"/><Relationship Id="rId3" Type="http://schemas.openxmlformats.org/officeDocument/2006/relationships/hyperlink" Target="verseid:26.34.25" TargetMode="External"/><Relationship Id="rId7" Type="http://schemas.openxmlformats.org/officeDocument/2006/relationships/hyperlink" Target="verseid:28.2.18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3.59.21" TargetMode="External"/><Relationship Id="rId5" Type="http://schemas.openxmlformats.org/officeDocument/2006/relationships/hyperlink" Target="verseid:23.42.6" TargetMode="External"/><Relationship Id="rId4" Type="http://schemas.openxmlformats.org/officeDocument/2006/relationships/hyperlink" Target="verseid:26.37.26" TargetMode="External"/><Relationship Id="rId9" Type="http://schemas.openxmlformats.org/officeDocument/2006/relationships/hyperlink" Target="verseid:28.2.20" TargetMode="Externa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iblestudytools.com/ezekiel/47-1.html" TargetMode="External"/><Relationship Id="rId3" Type="http://schemas.openxmlformats.org/officeDocument/2006/relationships/hyperlink" Target="verseid:23.2.3" TargetMode="External"/><Relationship Id="rId7" Type="http://schemas.openxmlformats.org/officeDocument/2006/relationships/hyperlink" Target="http://www.biblestudytools.com/ezekiel/40-1.html" TargetMode="External"/><Relationship Id="rId12" Type="http://schemas.openxmlformats.org/officeDocument/2006/relationships/hyperlink" Target="verseid:29.3.2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verseid:23.60.13" TargetMode="External"/><Relationship Id="rId11" Type="http://schemas.openxmlformats.org/officeDocument/2006/relationships/hyperlink" Target="verseid:29.3.20" TargetMode="External"/><Relationship Id="rId5" Type="http://schemas.openxmlformats.org/officeDocument/2006/relationships/hyperlink" Target="verseid:23.56.7" TargetMode="External"/><Relationship Id="rId10" Type="http://schemas.openxmlformats.org/officeDocument/2006/relationships/hyperlink" Target="verseid:29.3.19" TargetMode="External"/><Relationship Id="rId4" Type="http://schemas.openxmlformats.org/officeDocument/2006/relationships/hyperlink" Target="verseid:23.56.6" TargetMode="External"/><Relationship Id="rId9" Type="http://schemas.openxmlformats.org/officeDocument/2006/relationships/hyperlink" Target="verseid:29.3.18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verseid:58.8.1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verseid:1.12.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verseid:1.12.3" TargetMode="External"/><Relationship Id="rId4" Type="http://schemas.openxmlformats.org/officeDocument/2006/relationships/hyperlink" Target="verseid:1.12.2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verseid:26.36.2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verseid:26.36.23" TargetMode="External"/><Relationship Id="rId4" Type="http://schemas.openxmlformats.org/officeDocument/2006/relationships/hyperlink" Target="verseid:26.36.2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Jer 33:20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pudiereis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invalidar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po,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Jer 33:21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invalidarse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siervo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David, para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levitas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sacerdotes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4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Isa 55:3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Inclinad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oído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oíd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vivirá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alma;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las misericordias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David.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Isa 61:8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derecho,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aborrecedor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latrocinio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holocausto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por tanto,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afirmaré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perpetuo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Isa 61:9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descendencia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renuevos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medio de los pueblos;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que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reconocerán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Jer 32:40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me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bien,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corazón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que no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Jer 50:5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diciendo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juntémonos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olvido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6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Gen 6:18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arca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tú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mujer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mujeres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 9:9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establezco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descendientes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9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6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Heb 8:13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Nuevo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dado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primero; y lo que se da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envejece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próximo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desaparecer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20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Jer 32:40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me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bien,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corazón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que no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1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Joe 2:28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derramaré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Espíritu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carne,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profetizarán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ancianos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soñarán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sueños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jóvenes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Joe 2:29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siervas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derramaré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Espíritu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Joe 2:30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prodigios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tierra,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Joe 2:31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sol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convertirá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tinieblas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antes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espantoso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Joe 2:32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salvo;,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monte de Sion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Jerusalén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entre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remanente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Jer 31:5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plantarás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viñas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Samaria;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disfrutarán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Jer 31:6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clamarán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monte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Efraín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Levantaos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subamos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Sion,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Dios.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Jer 31:24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habitará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ciudades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labradores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los que van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rebaño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Eze 36:22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Por tanto, di a la casa de Israel: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lo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oh casa de Israel,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causa de mi santo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profanasteis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llegado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Eze 36:24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tierras,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país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Eze 36:28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Habitaréis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tierra que di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padres,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pueblo,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Dios.</a:t>
            </a:r>
          </a:p>
          <a:p>
            <a:br>
              <a:rPr lang="en-US" dirty="0"/>
            </a:b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Eze 36:25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Esparciré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inmundicias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ídolos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Eze 36:26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corazón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nuevo,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espíritu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nuevo dentro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carne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corazón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piedra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corazón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carne.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Eze 36:29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inmundicias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Eze 36:33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iniquidades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habitadas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ciudades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ruinas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reedificadas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10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Eze 36:27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Espíritu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estatutos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preceptos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pongáis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3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Eze 36:29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vuestras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inmundicias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Eze 36:30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asimismo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árboles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nunca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recibáis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oprobio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Eze 36:37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Aún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 casa de Israel,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hombres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rebaños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Eze 36:38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Como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ovejas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consagradas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ovejas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Jerusalén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 fiestas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solemnes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ciudades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desiertas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llenas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rebaños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hombres;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Isa 24:5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la tierra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contaminó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bajo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moradores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traspasaron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leyes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falsearon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derecho,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quebrantaron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sempiterno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Isa 61:8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derecho,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aborrecedor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latrocinio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holocausto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por tanto,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afirmaré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perpetuo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Isa 61:9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descendencia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renuevos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medio de los pueblos;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que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reconocerán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linaje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Jer 50:5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diciendo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juntémonos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ponga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olvido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EZE 36:38-40???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25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2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Eze 34:25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fieras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desierto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seguridad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dormirán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bosques.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Eze 37:26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perpetuo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estableceré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santuario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5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Isa 42:6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sostendré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 mano;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pueblo, por luz de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Isa 59:21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Espíritu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mis palabras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boca,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boca,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boca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boca de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Hos 2:18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campo, con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con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serpientes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 arco y espada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guerra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dormir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Hos 2:19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desposaré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conmigo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desposaré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conmigo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justicia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juicio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benignidad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misericordia.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Hos 2:20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desposaré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conmigo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fidelidad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conocerás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(Eze. Eze. 40: 1-Eze. 47: 1) 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imposible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alegóricamente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atribuirle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espiritual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comentaristas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Rechazan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favor de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espiritual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figurativa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incapacidad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aceptar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Escrituras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Milenio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intérpretes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propuesto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milenario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Ezequiel.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son: Primera vista: Dios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judíos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posexílicos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ayudarlos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Salomón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antiguo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Segundo punto de vista: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ideal de lo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debería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remanente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judío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cautiverio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babilónico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punto de vista: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profecía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símbolo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grandioso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complicado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iglesia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cristiana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amilenial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estándar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dice Milton Terry,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tierra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perfeccionados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perfecto de Dios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Mesías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Cuarta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gloriosas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encuentran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profecía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cumplirán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milenio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cumplimiento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premilenial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29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Isa 2:3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pueblos,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subamos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monte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la casa del Dios de Jacob;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enseñará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caminaremos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Sion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saldrá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ley, y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Jerusalén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palabra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Isa 56:6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a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extranjeros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servirle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que amen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ser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siervos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profanarlo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abracen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Isa 56:7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 santo monte, y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recrearé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casa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holocaustos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sacrificios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aceptos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altar;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casa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pueblos.</a:t>
            </a:r>
          </a:p>
          <a:p>
            <a:endParaRPr lang="en-US" dirty="0"/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Isa 60:13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gloria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Líbano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cipreses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bojes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juntamente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lugar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santuario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honraré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lugar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mis pies.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Eze. 40:1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Eze. 47:1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Joe 3:18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Sucederá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destilarán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leche, y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arroyos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saldrá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casa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Joe 3:19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Egipto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destruido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Edom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vuelto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desierto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asolado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 la injuria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hecha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derramaron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tierra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inocente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Joe 3:20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Judá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habitada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Jerusalén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Joe 3:21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que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morará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Predice el perdón de Israel </a:t>
            </a:r>
            <a:r>
              <a:rPr i="1"/>
              <a:t>Jer. 31:34.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Garantiza la regeneración de Israel, que es la base para el Reino Mesiánico </a:t>
            </a:r>
            <a:r>
              <a:rPr i="1"/>
              <a:t>Jer. 31: 31-34; Isa. 55:3; 59:21; 61: 8; Ez. 16: 60-62; 36: 24-28; 37:26-27.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Promete que el Espíritu Santo morará en Israel durante el Reino Mesiánico </a:t>
            </a:r>
            <a:r>
              <a:rPr i="1"/>
              <a:t>Ez. 36:26-27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Se cumplirá literalmente a Israel en el Reino Mesiánico; los gentiles en la Era de la Iglesia pueden experimentar la regeneración por la fe en el Mesías </a:t>
            </a:r>
            <a:r>
              <a:rPr i="1"/>
              <a:t>Lc. 22:20; 1 Cor. 11:25.</a:t>
            </a:r>
          </a:p>
          <a:p>
            <a:pPr>
              <a:defRPr sz="1900">
                <a:latin typeface="Calibri"/>
                <a:ea typeface="Calibri"/>
                <a:cs typeface="Calibri"/>
                <a:sym typeface="Calibri"/>
              </a:defRPr>
            </a:pPr>
            <a:endParaRPr i="1"/>
          </a:p>
        </p:txBody>
      </p:sp>
    </p:spTree>
    <p:extLst>
      <p:ext uri="{BB962C8B-B14F-4D97-AF65-F5344CB8AC3E}">
        <p14:creationId xmlns:p14="http://schemas.microsoft.com/office/powerpoint/2010/main" val="152924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Predice el perdón de Israel </a:t>
            </a:r>
            <a:r>
              <a:rPr i="1"/>
              <a:t>Jer. 31:34.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Garantiza la regeneración de Israel, que es la base para el Reino Mesiánico </a:t>
            </a:r>
            <a:r>
              <a:rPr i="1"/>
              <a:t>Jer. 31: 31-34; Isa. 55:3; 59:21; 61: 8; Ez. 16: 60-62; 36: 24-28; 37:26-27.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Promete que el Espíritu Santo morará en Israel durante el Reino Mesiánico </a:t>
            </a:r>
            <a:r>
              <a:rPr i="1"/>
              <a:t>Ez. 36:26-27</a:t>
            </a:r>
          </a:p>
          <a:p>
            <a:pPr marL="342900" indent="-342900">
              <a:lnSpc>
                <a:spcPct val="115000"/>
              </a:lnSpc>
              <a:buSzPct val="100000"/>
              <a:buChar char="▪"/>
              <a:defRPr sz="1900">
                <a:latin typeface="Calibri"/>
                <a:ea typeface="Calibri"/>
                <a:cs typeface="Calibri"/>
                <a:sym typeface="Calibri"/>
              </a:defRPr>
            </a:pPr>
            <a:r>
              <a:t>Se cumplirá literalmente a Israel en el Reino Mesiánico; los gentiles en la Era de la Iglesia pueden experimentar la regeneración por la fe en el Mesías </a:t>
            </a:r>
            <a:r>
              <a:rPr i="1"/>
              <a:t>Lc. 22:20; 1 Cor. 11:25.</a:t>
            </a:r>
          </a:p>
          <a:p>
            <a:pPr>
              <a:defRPr sz="1900">
                <a:latin typeface="Calibri"/>
                <a:ea typeface="Calibri"/>
                <a:cs typeface="Calibri"/>
                <a:sym typeface="Calibri"/>
              </a:defRPr>
            </a:pPr>
            <a:endParaRPr i="1"/>
          </a:p>
        </p:txBody>
      </p:sp>
    </p:spTree>
    <p:extLst>
      <p:ext uri="{BB962C8B-B14F-4D97-AF65-F5344CB8AC3E}">
        <p14:creationId xmlns:p14="http://schemas.microsoft.com/office/powerpoint/2010/main" val="4047376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4" name="Shape 8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Romanos</a:t>
            </a:r>
            <a:r>
              <a:rPr dirty="0"/>
              <a:t> 11:25-28 </a:t>
            </a:r>
            <a:r>
              <a:rPr dirty="0" err="1"/>
              <a:t>nos</a:t>
            </a:r>
            <a:r>
              <a:rPr dirty="0"/>
              <a:t> </a:t>
            </a:r>
            <a:r>
              <a:rPr dirty="0" err="1"/>
              <a:t>muestra</a:t>
            </a:r>
            <a:r>
              <a:rPr dirty="0"/>
              <a:t> </a:t>
            </a:r>
            <a:r>
              <a:rPr dirty="0" err="1"/>
              <a:t>claramente</a:t>
            </a:r>
            <a:r>
              <a:rPr dirty="0"/>
              <a:t> que el nuevo </a:t>
            </a:r>
            <a:r>
              <a:rPr dirty="0" err="1"/>
              <a:t>pacto</a:t>
            </a:r>
            <a:r>
              <a:rPr dirty="0"/>
              <a:t> </a:t>
            </a:r>
            <a:r>
              <a:rPr dirty="0" err="1"/>
              <a:t>mencionado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el NT </a:t>
            </a:r>
            <a:r>
              <a:rPr dirty="0" err="1"/>
              <a:t>esta</a:t>
            </a:r>
            <a:r>
              <a:rPr dirty="0"/>
              <a:t> </a:t>
            </a:r>
            <a:r>
              <a:rPr dirty="0" err="1"/>
              <a:t>directamente</a:t>
            </a:r>
            <a:r>
              <a:rPr dirty="0"/>
              <a:t> </a:t>
            </a:r>
            <a:r>
              <a:rPr dirty="0" err="1"/>
              <a:t>conectado</a:t>
            </a:r>
            <a:r>
              <a:rPr dirty="0"/>
              <a:t> con el </a:t>
            </a:r>
            <a:r>
              <a:rPr dirty="0" err="1"/>
              <a:t>Libertador</a:t>
            </a:r>
            <a:r>
              <a:rPr dirty="0"/>
              <a:t> que </a:t>
            </a:r>
            <a:r>
              <a:rPr dirty="0" err="1"/>
              <a:t>vendría</a:t>
            </a:r>
            <a:r>
              <a:rPr dirty="0"/>
              <a:t> de Sion - </a:t>
            </a:r>
            <a:r>
              <a:rPr dirty="0" err="1"/>
              <a:t>esto</a:t>
            </a:r>
            <a:r>
              <a:rPr dirty="0"/>
              <a:t> es la </a:t>
            </a:r>
            <a:r>
              <a:rPr dirty="0" err="1"/>
              <a:t>segunda</a:t>
            </a:r>
            <a:r>
              <a:rPr dirty="0"/>
              <a:t> </a:t>
            </a:r>
            <a:r>
              <a:rPr dirty="0" err="1"/>
              <a:t>venida</a:t>
            </a:r>
            <a:r>
              <a:rPr dirty="0"/>
              <a:t> de Cristo. </a:t>
            </a:r>
            <a:r>
              <a:rPr dirty="0" err="1"/>
              <a:t>Según</a:t>
            </a:r>
            <a:r>
              <a:rPr dirty="0"/>
              <a:t> </a:t>
            </a:r>
            <a:r>
              <a:rPr dirty="0" err="1"/>
              <a:t>este</a:t>
            </a:r>
            <a:r>
              <a:rPr dirty="0"/>
              <a:t> </a:t>
            </a:r>
            <a:r>
              <a:rPr dirty="0" err="1"/>
              <a:t>pasaje</a:t>
            </a:r>
            <a:r>
              <a:rPr dirty="0"/>
              <a:t> el nuevo </a:t>
            </a:r>
            <a:r>
              <a:rPr dirty="0" err="1"/>
              <a:t>pacto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cumplimiento</a:t>
            </a:r>
            <a:r>
              <a:rPr dirty="0"/>
              <a:t> </a:t>
            </a:r>
            <a:r>
              <a:rPr dirty="0" err="1"/>
              <a:t>despues</a:t>
            </a:r>
            <a:r>
              <a:rPr dirty="0"/>
              <a:t> de la </a:t>
            </a:r>
            <a:r>
              <a:rPr dirty="0" err="1"/>
              <a:t>segunda</a:t>
            </a:r>
            <a:r>
              <a:rPr dirty="0"/>
              <a:t> </a:t>
            </a:r>
            <a:r>
              <a:rPr dirty="0" err="1"/>
              <a:t>venida</a:t>
            </a:r>
            <a:r>
              <a:rPr dirty="0"/>
              <a:t> “y </a:t>
            </a:r>
            <a:r>
              <a:rPr dirty="0" err="1"/>
              <a:t>todo</a:t>
            </a:r>
            <a:r>
              <a:rPr dirty="0"/>
              <a:t> Israel </a:t>
            </a:r>
            <a:r>
              <a:rPr dirty="0" err="1"/>
              <a:t>será</a:t>
            </a:r>
            <a:r>
              <a:rPr dirty="0"/>
              <a:t> salvo”.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Heb 8:13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Nuevo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 dado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primero; y lo que se da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viejo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envejece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próximo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desaparecer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18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Fundación para </a:t>
            </a:r>
            <a:r>
              <a:rPr dirty="0" err="1"/>
              <a:t>todos</a:t>
            </a:r>
            <a:r>
              <a:rPr dirty="0"/>
              <a:t> los </a:t>
            </a:r>
            <a:r>
              <a:rPr dirty="0" err="1"/>
              <a:t>pactos</a:t>
            </a:r>
            <a:r>
              <a:rPr dirty="0"/>
              <a:t> </a:t>
            </a:r>
            <a:r>
              <a:rPr dirty="0" err="1"/>
              <a:t>unilaterales</a:t>
            </a:r>
            <a:r>
              <a:rPr dirty="0"/>
              <a:t> de Dios con Israel 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Gen 15:7-21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Gen 15:18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Gen 17:9-14 - </a:t>
            </a:r>
            <a:r>
              <a:rPr dirty="0" err="1"/>
              <a:t>Señal</a:t>
            </a:r>
            <a:r>
              <a:rPr dirty="0"/>
              <a:t>: </a:t>
            </a:r>
            <a:r>
              <a:rPr dirty="0" err="1"/>
              <a:t>circumcisión</a:t>
            </a:r>
            <a:endParaRPr dirty="0"/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Confirmado</a:t>
            </a:r>
            <a:r>
              <a:rPr dirty="0"/>
              <a:t>: </a:t>
            </a:r>
            <a:r>
              <a:rPr dirty="0" err="1"/>
              <a:t>nacimiento</a:t>
            </a:r>
            <a:r>
              <a:rPr dirty="0"/>
              <a:t> de Isaac: Gen 17:19 y Jacob: Gen 28:12-13)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42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Gen 12:1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había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Abram: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tierra y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parentela, y de la casa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padre, a la tierra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 12:2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bendeciré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engrandeceré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bendición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 12:3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Bendeciré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bendijeren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a los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maldijeren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maldeciré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benditas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tierra.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Eze 36:21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Pero 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tenido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dolor 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santo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la casa de Israel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Eze 36:22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Por tanto, di a la casa de Israel: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 lo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hago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oh casa de Israel,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causa de mi santo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profanasteis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habéis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llegado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Eze 36:23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santificaré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profanasteis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medio 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sabrán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naciones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dice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Jehová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Señor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santificado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vosotros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delante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ojos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D8BAB-6181-40D7-B936-BAE3A7339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0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>
              <a:defRPr sz="45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s-ES_tradnl" noProof="0"/>
              <a:t>Haga clic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300" b="0" i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noProof="0"/>
              <a:t>Haga clic</a:t>
            </a:r>
          </a:p>
        </p:txBody>
      </p:sp>
    </p:spTree>
    <p:extLst>
      <p:ext uri="{BB962C8B-B14F-4D97-AF65-F5344CB8AC3E}">
        <p14:creationId xmlns:p14="http://schemas.microsoft.com/office/powerpoint/2010/main" val="84073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>
            <a:off x="238125" y="4572000"/>
            <a:ext cx="8669304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61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4313" y="1462088"/>
            <a:ext cx="8715375" cy="2886075"/>
          </a:xfrm>
          <a:prstGeom prst="rect">
            <a:avLst/>
          </a:prstGeom>
        </p:spPr>
        <p:txBody>
          <a:bodyPr lIns="50800" tIns="50800" rIns="50800" bIns="50800" numCol="2" spcCol="1162050"/>
          <a:lstStyle>
            <a:lvl1pPr marL="17145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34290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78715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33950" y="694593"/>
            <a:ext cx="3846314" cy="49149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216884">
              <a:lnSpc>
                <a:spcPct val="80000"/>
              </a:lnSpc>
              <a:spcBef>
                <a:spcPts val="0"/>
              </a:spcBef>
              <a:buSzTx/>
              <a:buNone/>
              <a:defRPr sz="297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Slide Subtitle</a:t>
            </a:r>
          </a:p>
        </p:txBody>
      </p:sp>
      <p:sp>
        <p:nvSpPr>
          <p:cNvPr id="71" name="683033896_1440x1778.jpg"/>
          <p:cNvSpPr>
            <a:spLocks noGrp="1"/>
          </p:cNvSpPr>
          <p:nvPr>
            <p:ph type="pic" idx="22"/>
          </p:nvPr>
        </p:nvSpPr>
        <p:spPr>
          <a:xfrm>
            <a:off x="0" y="-251919"/>
            <a:ext cx="4573780" cy="5647348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72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73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7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4933950" y="324304"/>
            <a:ext cx="3846314" cy="490538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l" defTabSz="309563">
              <a:lnSpc>
                <a:spcPct val="80000"/>
              </a:lnSpc>
              <a:defRPr sz="3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933950" y="1464165"/>
            <a:ext cx="3846314" cy="2738741"/>
          </a:xfrm>
          <a:prstGeom prst="rect">
            <a:avLst/>
          </a:prstGeom>
        </p:spPr>
        <p:txBody>
          <a:bodyPr lIns="50800" tIns="50800" rIns="50800" bIns="50800"/>
          <a:lstStyle>
            <a:lvl1pPr marL="17145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34290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7303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chemeClr val="accent3">
            <a:hueOff val="513816"/>
            <a:satOff val="9467"/>
            <a:lumOff val="1748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84" name="Line"/>
          <p:cNvSpPr/>
          <p:nvPr/>
        </p:nvSpPr>
        <p:spPr>
          <a:xfrm>
            <a:off x="238125" y="3541251"/>
            <a:ext cx="8667750" cy="0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85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3574117"/>
            <a:ext cx="8715375" cy="757238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l" defTabSz="309563">
              <a:lnSpc>
                <a:spcPct val="70000"/>
              </a:lnSpc>
              <a:defRPr sz="5625" spc="-113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Section Title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0101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94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9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268493"/>
            <a:ext cx="8715375" cy="731632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60000"/>
              </a:lnSpc>
              <a:defRPr sz="4500" spc="-9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68128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215866" y="330406"/>
            <a:ext cx="8715375" cy="731632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80000"/>
              </a:lnSpc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Agenda Title</a:t>
            </a:r>
          </a:p>
        </p:txBody>
      </p:sp>
      <p:sp>
        <p:nvSpPr>
          <p:cNvPr id="104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866" y="1228725"/>
            <a:ext cx="8715375" cy="370150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3000">
                <a:solidFill>
                  <a:srgbClr val="C3CCB0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  <a:lvl2pPr marL="0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3000">
                <a:solidFill>
                  <a:srgbClr val="C3CCB0"/>
                </a:solidFill>
                <a:latin typeface="+mn-lt"/>
                <a:ea typeface="+mn-ea"/>
                <a:cs typeface="+mn-cs"/>
                <a:sym typeface="Founders Grotesk Semibold"/>
              </a:defRPr>
            </a:lvl2pPr>
            <a:lvl3pPr marL="0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3000">
                <a:solidFill>
                  <a:srgbClr val="C3CCB0"/>
                </a:solidFill>
                <a:latin typeface="+mn-lt"/>
                <a:ea typeface="+mn-ea"/>
                <a:cs typeface="+mn-cs"/>
                <a:sym typeface="Founders Grotesk Semibold"/>
              </a:defRPr>
            </a:lvl3pPr>
            <a:lvl4pPr marL="0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3000">
                <a:solidFill>
                  <a:srgbClr val="C3CCB0"/>
                </a:solidFill>
                <a:latin typeface="+mn-lt"/>
                <a:ea typeface="+mn-ea"/>
                <a:cs typeface="+mn-cs"/>
                <a:sym typeface="Founders Grotesk Semibold"/>
              </a:defRPr>
            </a:lvl4pPr>
            <a:lvl5pPr marL="0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3000">
                <a:solidFill>
                  <a:srgbClr val="C3CCB0"/>
                </a:solidFill>
                <a:latin typeface="+mn-lt"/>
                <a:ea typeface="+mn-ea"/>
                <a:cs typeface="+mn-cs"/>
                <a:sym typeface="Founders Grotesk Semibold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46542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14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4312" y="1462087"/>
            <a:ext cx="8713810" cy="206216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309563">
              <a:spcBef>
                <a:spcPts val="0"/>
              </a:spcBef>
              <a:buSzTx/>
              <a:buNone/>
              <a:defRPr sz="4500" spc="-9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0" indent="0" defTabSz="309563">
              <a:spcBef>
                <a:spcPts val="0"/>
              </a:spcBef>
              <a:buSzTx/>
              <a:buNone/>
              <a:defRPr sz="4500" spc="-9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0" indent="0" defTabSz="309563">
              <a:spcBef>
                <a:spcPts val="0"/>
              </a:spcBef>
              <a:buSzTx/>
              <a:buNone/>
              <a:defRPr sz="4500" spc="-9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0" indent="0" defTabSz="309563">
              <a:spcBef>
                <a:spcPts val="0"/>
              </a:spcBef>
              <a:buSzTx/>
              <a:buNone/>
              <a:defRPr sz="4500" spc="-9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0" indent="0" defTabSz="309563">
              <a:spcBef>
                <a:spcPts val="0"/>
              </a:spcBef>
              <a:buSzTx/>
              <a:buNone/>
              <a:defRPr sz="4500" spc="-9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19799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38125" y="504825"/>
            <a:ext cx="8715375" cy="3169263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15750" spc="-157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15750" spc="-157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15750" spc="-157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15750" spc="-157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15750" spc="-157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125" y="3439105"/>
            <a:ext cx="8715375" cy="349806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6467">
              <a:lnSpc>
                <a:spcPct val="80000"/>
              </a:lnSpc>
              <a:spcBef>
                <a:spcPts val="0"/>
              </a:spcBef>
              <a:buSzTx/>
              <a:buNone/>
              <a:defRPr sz="2042" spc="-2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5" name="Line"/>
          <p:cNvSpPr/>
          <p:nvPr/>
        </p:nvSpPr>
        <p:spPr>
          <a:xfrm>
            <a:off x="238125" y="4572000"/>
            <a:ext cx="8669304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26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0424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35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3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30523" y="3467680"/>
            <a:ext cx="8515193" cy="349806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306467">
              <a:lnSpc>
                <a:spcPct val="80000"/>
              </a:lnSpc>
              <a:spcBef>
                <a:spcPts val="0"/>
              </a:spcBef>
              <a:buSzTx/>
              <a:buNone/>
              <a:defRPr sz="2042" spc="-2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93440" y="278018"/>
            <a:ext cx="8715375" cy="1863780"/>
          </a:xfrm>
          <a:prstGeom prst="rect">
            <a:avLst/>
          </a:prstGeom>
        </p:spPr>
        <p:txBody>
          <a:bodyPr lIns="50800" tIns="50800" rIns="50800" bIns="50800"/>
          <a:lstStyle>
            <a:lvl1pPr marL="157163" indent="-157163" defTabSz="309563">
              <a:lnSpc>
                <a:spcPct val="80000"/>
              </a:lnSpc>
              <a:spcBef>
                <a:spcPts val="0"/>
              </a:spcBef>
              <a:buSzTx/>
              <a:buNone/>
              <a:defRPr sz="4500" spc="-45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157163" indent="-157163" defTabSz="309563">
              <a:lnSpc>
                <a:spcPct val="80000"/>
              </a:lnSpc>
              <a:spcBef>
                <a:spcPts val="0"/>
              </a:spcBef>
              <a:buSzTx/>
              <a:buNone/>
              <a:defRPr sz="4500" spc="-45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157163" indent="-157163" defTabSz="309563">
              <a:lnSpc>
                <a:spcPct val="80000"/>
              </a:lnSpc>
              <a:spcBef>
                <a:spcPts val="0"/>
              </a:spcBef>
              <a:buSzTx/>
              <a:buNone/>
              <a:defRPr sz="4500" spc="-45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157163" indent="-157163" defTabSz="309563">
              <a:lnSpc>
                <a:spcPct val="80000"/>
              </a:lnSpc>
              <a:spcBef>
                <a:spcPts val="0"/>
              </a:spcBef>
              <a:buSzTx/>
              <a:buNone/>
              <a:defRPr sz="4500" spc="-45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157163" indent="-157163" defTabSz="309563">
              <a:lnSpc>
                <a:spcPct val="80000"/>
              </a:lnSpc>
              <a:spcBef>
                <a:spcPts val="0"/>
              </a:spcBef>
              <a:buSzTx/>
              <a:buNone/>
              <a:defRPr sz="4500" spc="-45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4599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>
            <a:spLocks noGrp="1"/>
          </p:cNvSpPr>
          <p:nvPr>
            <p:ph type="pic" sz="half" idx="21"/>
          </p:nvPr>
        </p:nvSpPr>
        <p:spPr>
          <a:xfrm>
            <a:off x="4572000" y="-376237"/>
            <a:ext cx="4333875" cy="2879725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46" name="Image"/>
          <p:cNvSpPr>
            <a:spLocks noGrp="1"/>
          </p:cNvSpPr>
          <p:nvPr>
            <p:ph type="pic" sz="half" idx="22"/>
          </p:nvPr>
        </p:nvSpPr>
        <p:spPr>
          <a:xfrm>
            <a:off x="4572000" y="2024063"/>
            <a:ext cx="4333875" cy="2906171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47" name="Image"/>
          <p:cNvSpPr>
            <a:spLocks noGrp="1"/>
          </p:cNvSpPr>
          <p:nvPr>
            <p:ph type="pic" idx="23"/>
          </p:nvPr>
        </p:nvSpPr>
        <p:spPr>
          <a:xfrm>
            <a:off x="214313" y="-261937"/>
            <a:ext cx="4381500" cy="5409935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72943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>
            <a:spLocks noGrp="1"/>
          </p:cNvSpPr>
          <p:nvPr>
            <p:ph type="pic" idx="21"/>
          </p:nvPr>
        </p:nvSpPr>
        <p:spPr>
          <a:xfrm>
            <a:off x="0" y="-1119188"/>
            <a:ext cx="10625138" cy="65550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2708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62000" contrast="2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1550"/>
            <a:ext cx="8839200" cy="4057650"/>
          </a:xfr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>
            <a:normAutofit/>
          </a:bodyPr>
          <a:lstStyle>
            <a:lvl1pPr marL="385763" indent="-385763">
              <a:buFont typeface="+mj-lt"/>
              <a:buAutoNum type="romanUcPeriod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1pPr>
            <a:lvl2pPr marL="728663" indent="-385763">
              <a:buFont typeface="+mj-lt"/>
              <a:buAutoNum type="alphaUcPeriod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2pPr>
            <a:lvl3pPr marL="1071563" indent="-385763">
              <a:buFont typeface="+mj-lt"/>
              <a:buAutoNum type="arabicPeriod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3pPr>
            <a:lvl4pPr marL="1414463" indent="-385763">
              <a:buFont typeface="+mj-lt"/>
              <a:buAutoNum type="alphaLcParenR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4pPr>
            <a:lvl5pPr marL="1757363" indent="-385763">
              <a:buFont typeface="+mj-lt"/>
              <a:buAutoNum type="arabicParenR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5pPr>
            <a:lvl6pPr marL="2100263" indent="-385763">
              <a:buFont typeface="+mj-lt"/>
              <a:buAutoNum type="alphaLcPeriod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6pPr>
            <a:lvl7pPr marL="2443163" indent="-385763">
              <a:buFont typeface="+mj-lt"/>
              <a:buAutoNum type="romanLcPeriod"/>
              <a:defRPr sz="2400" b="0">
                <a:ln>
                  <a:noFill/>
                </a:ln>
                <a:solidFill>
                  <a:srgbClr val="FFFF00"/>
                </a:solidFill>
                <a:effectLst/>
              </a:defRPr>
            </a:lvl7pPr>
            <a:lvl8pPr marL="2786063" indent="-385763">
              <a:buFont typeface="+mj-lt"/>
              <a:buAutoNum type="arabicPeriod"/>
              <a:defRPr sz="2400" b="0" baseline="0">
                <a:ln>
                  <a:noFill/>
                </a:ln>
                <a:solidFill>
                  <a:srgbClr val="FFFF00"/>
                </a:solidFill>
                <a:effectLst/>
              </a:defRPr>
            </a:lvl8pPr>
            <a:lvl9pPr marL="3128963" indent="-385763">
              <a:buFont typeface="+mj-lt"/>
              <a:buAutoNum type="romanLcPeriod"/>
              <a:defRPr sz="2400">
                <a:solidFill>
                  <a:srgbClr val="FFFF00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  <a:endParaRPr lang="es-ES" dirty="0"/>
          </a:p>
          <a:p>
            <a:pPr lvl="8"/>
            <a:r>
              <a:rPr lang="es-ES" dirty="0" err="1"/>
              <a:t>Ninth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52400" y="114300"/>
            <a:ext cx="8839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325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4021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0"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9"/>
            <a:ext cx="5829300" cy="1102519"/>
          </a:xfrm>
          <a:prstGeom prst="rect">
            <a:avLst/>
          </a:prstGeom>
        </p:spPr>
        <p:txBody>
          <a:bodyPr/>
          <a:lstStyle>
            <a:lvl1pPr defTabSz="342900"/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 defTabSz="342900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171450" algn="ctr" defTabSz="342900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342900" algn="ctr" defTabSz="342900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514350" algn="ctr" defTabSz="342900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685800" algn="ctr" defTabSz="342900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38781" y="4742603"/>
            <a:ext cx="319319" cy="3231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3161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9177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171450" algn="ctr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342900" algn="ctr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514350" algn="ctr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685800" algn="ctr">
              <a:spcBef>
                <a:spcPts val="563"/>
              </a:spcBef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1065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914400">
              <a:defRPr sz="5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700" y="2834125"/>
            <a:ext cx="8520601" cy="792600"/>
          </a:xfrm>
          <a:prstGeom prst="rect">
            <a:avLst/>
          </a:prstGeom>
        </p:spPr>
        <p:txBody>
          <a:bodyPr lIns="243799" tIns="243799" rIns="243799" bIns="243799"/>
          <a:lstStyle>
            <a:lvl1pPr marL="342900" indent="-300038" algn="ctr" defTabSz="914400">
              <a:spcBef>
                <a:spcPts val="0"/>
              </a:spcBef>
              <a:buSzTx/>
              <a:buNone/>
              <a:defRPr sz="27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indent="-119063" algn="ctr" defTabSz="914400">
              <a:spcBef>
                <a:spcPts val="0"/>
              </a:spcBef>
              <a:buSzTx/>
              <a:buNone/>
              <a:defRPr sz="27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indent="52388" algn="ctr" defTabSz="914400">
              <a:spcBef>
                <a:spcPts val="0"/>
              </a:spcBef>
              <a:buSzTx/>
              <a:buNone/>
              <a:defRPr sz="27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42900" indent="223838" algn="ctr" defTabSz="914400">
              <a:spcBef>
                <a:spcPts val="0"/>
              </a:spcBef>
              <a:buSzTx/>
              <a:buNone/>
              <a:defRPr sz="27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42900" indent="395288" algn="ctr" defTabSz="914400">
              <a:spcBef>
                <a:spcPts val="0"/>
              </a:spcBef>
              <a:buSzTx/>
              <a:buNone/>
              <a:defRPr sz="27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6513" y="4538817"/>
            <a:ext cx="644645" cy="642401"/>
          </a:xfrm>
          <a:prstGeom prst="rect">
            <a:avLst/>
          </a:prstGeom>
        </p:spPr>
        <p:txBody>
          <a:bodyPr lIns="243799" tIns="243799" rIns="243799" bIns="243799"/>
          <a:lstStyle>
            <a:lvl1pPr defTabSz="914400">
              <a:defRPr sz="975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83205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657" y="4800046"/>
            <a:ext cx="197144" cy="208281"/>
          </a:xfrm>
          <a:prstGeom prst="rect">
            <a:avLst/>
          </a:prstGeom>
        </p:spPr>
        <p:txBody>
          <a:bodyPr lIns="34289" tIns="34289" rIns="34289" bIns="34289"/>
          <a:lstStyle>
            <a:lvl1pPr defTabSz="514350"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2769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9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257175">
              <a:defRPr sz="2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257175">
              <a:lnSpc>
                <a:spcPct val="100000"/>
              </a:lnSpc>
              <a:spcBef>
                <a:spcPts val="375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 algn="ctr" defTabSz="257175">
              <a:lnSpc>
                <a:spcPct val="100000"/>
              </a:lnSpc>
              <a:spcBef>
                <a:spcPts val="375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 algn="ctr" defTabSz="257175">
              <a:lnSpc>
                <a:spcPct val="100000"/>
              </a:lnSpc>
              <a:spcBef>
                <a:spcPts val="375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 algn="ctr" defTabSz="257175">
              <a:lnSpc>
                <a:spcPct val="100000"/>
              </a:lnSpc>
              <a:spcBef>
                <a:spcPts val="375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 algn="ctr" defTabSz="257175">
              <a:lnSpc>
                <a:spcPct val="100000"/>
              </a:lnSpc>
              <a:spcBef>
                <a:spcPts val="375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00044"/>
            <a:ext cx="197144" cy="208281"/>
          </a:xfrm>
          <a:prstGeom prst="rect">
            <a:avLst/>
          </a:prstGeom>
        </p:spPr>
        <p:txBody>
          <a:bodyPr lIns="34289" tIns="34289" rIns="34289" bIns="34289"/>
          <a:lstStyle>
            <a:lvl1pPr defTabSz="514350">
              <a:defRPr sz="67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23482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054398042_3378x2084.jpeg"/>
          <p:cNvSpPr>
            <a:spLocks noGrp="1"/>
          </p:cNvSpPr>
          <p:nvPr>
            <p:ph type="pic" idx="21"/>
          </p:nvPr>
        </p:nvSpPr>
        <p:spPr>
          <a:xfrm>
            <a:off x="0" y="-1119188"/>
            <a:ext cx="10625138" cy="655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3472" y="4606861"/>
            <a:ext cx="142749" cy="201931"/>
          </a:xfrm>
          <a:prstGeom prst="rect">
            <a:avLst/>
          </a:prstGeom>
        </p:spPr>
        <p:txBody>
          <a:bodyPr lIns="19050" tIns="19050" rIns="19050" bIns="19050" anchor="b"/>
          <a:lstStyle>
            <a:lvl1pPr defTabSz="309562">
              <a:defRPr spc="9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47615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4313" y="4600972"/>
            <a:ext cx="8713180" cy="208217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spcBef>
                <a:spcPts val="0"/>
              </a:spcBef>
              <a:buSzTx/>
              <a:buNone/>
              <a:defRPr sz="1050" b="1" cap="all" spc="63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 </a:t>
            </a:r>
          </a:p>
        </p:txBody>
      </p:sp>
      <p:sp>
        <p:nvSpPr>
          <p:cNvPr id="13" name="Line"/>
          <p:cNvSpPr/>
          <p:nvPr/>
        </p:nvSpPr>
        <p:spPr>
          <a:xfrm>
            <a:off x="238125" y="3541251"/>
            <a:ext cx="8667750" cy="23813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1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3572207"/>
            <a:ext cx="8713180" cy="992649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70000"/>
              </a:lnSpc>
              <a:defRPr sz="5625" spc="-113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4313" y="317894"/>
            <a:ext cx="8713180" cy="871538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79317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054398042_3378x2084.jpg"/>
          <p:cNvSpPr>
            <a:spLocks noGrp="1"/>
          </p:cNvSpPr>
          <p:nvPr>
            <p:ph type="pic" idx="21"/>
          </p:nvPr>
        </p:nvSpPr>
        <p:spPr>
          <a:xfrm>
            <a:off x="0" y="-1462087"/>
            <a:ext cx="10720388" cy="6613762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14313" y="4600972"/>
            <a:ext cx="8715375" cy="208217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spcBef>
                <a:spcPts val="0"/>
              </a:spcBef>
              <a:buSzTx/>
              <a:buNone/>
              <a:defRPr sz="1050" b="1" cap="all" spc="63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4313" y="320232"/>
            <a:ext cx="8715375" cy="87039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0" indent="0" defTabSz="309563">
              <a:lnSpc>
                <a:spcPct val="80000"/>
              </a:lnSpc>
              <a:spcBef>
                <a:spcPts val="0"/>
              </a:spcBef>
              <a:buSzTx/>
              <a:buNone/>
              <a:defRPr sz="3000" spc="-30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27" name="Line"/>
          <p:cNvSpPr/>
          <p:nvPr/>
        </p:nvSpPr>
        <p:spPr>
          <a:xfrm>
            <a:off x="238125" y="3541251"/>
            <a:ext cx="8667750" cy="23813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28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3571875"/>
            <a:ext cx="8715375" cy="9906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70000"/>
              </a:lnSpc>
              <a:defRPr sz="5625" spc="-113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42297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520524404_2582x1617.jpg"/>
          <p:cNvSpPr>
            <a:spLocks noGrp="1"/>
          </p:cNvSpPr>
          <p:nvPr>
            <p:ph type="pic" idx="21"/>
          </p:nvPr>
        </p:nvSpPr>
        <p:spPr>
          <a:xfrm>
            <a:off x="3609975" y="0"/>
            <a:ext cx="8213060" cy="51435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7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38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39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14313" y="4600972"/>
            <a:ext cx="4143375" cy="208217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spcBef>
                <a:spcPts val="0"/>
              </a:spcBef>
              <a:buSzTx/>
              <a:buNone/>
              <a:defRPr sz="1050" b="1" cap="all" spc="63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1788801"/>
            <a:ext cx="4143375" cy="2638867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80000"/>
              </a:lnSpc>
              <a:defRPr sz="5625" spc="-113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2759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68987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"/>
          <p:cNvSpPr/>
          <p:nvPr/>
        </p:nvSpPr>
        <p:spPr>
          <a:xfrm>
            <a:off x="238125" y="4572000"/>
            <a:ext cx="866775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49" name="Line"/>
          <p:cNvSpPr/>
          <p:nvPr/>
        </p:nvSpPr>
        <p:spPr>
          <a:xfrm>
            <a:off x="239679" y="259841"/>
            <a:ext cx="8667750" cy="0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219075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50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4313" y="4600972"/>
            <a:ext cx="8715375" cy="208217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309563">
              <a:spcBef>
                <a:spcPts val="0"/>
              </a:spcBef>
              <a:buSzTx/>
              <a:buNone/>
              <a:defRPr sz="1050" b="1" cap="all" spc="63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4313" y="1464166"/>
            <a:ext cx="8715375" cy="2886378"/>
          </a:xfrm>
          <a:prstGeom prst="rect">
            <a:avLst/>
          </a:prstGeom>
        </p:spPr>
        <p:txBody>
          <a:bodyPr lIns="50800" tIns="50800" rIns="50800" bIns="50800"/>
          <a:lstStyle>
            <a:lvl1pPr marL="17145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342900" indent="-171450"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defTabSz="309563">
              <a:lnSpc>
                <a:spcPct val="80000"/>
              </a:lnSpc>
              <a:spcBef>
                <a:spcPts val="1350"/>
              </a:spcBef>
              <a:buClr>
                <a:schemeClr val="accent1"/>
              </a:buClr>
              <a:buChar char="•"/>
              <a:defRPr sz="1575" spc="-16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4313" y="244681"/>
            <a:ext cx="8715375" cy="731632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09563">
              <a:lnSpc>
                <a:spcPct val="60000"/>
              </a:lnSpc>
              <a:defRPr sz="4500" spc="-9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94493" y="4544617"/>
            <a:ext cx="233462" cy="264175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1050" spc="11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2640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171450"/>
            <a:ext cx="8991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 dirty="0"/>
              <a:t>Haga clic para editar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085850"/>
            <a:ext cx="8991600" cy="4000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 dirty="0"/>
              <a:t>Haga clic para editar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</a:p>
          <a:p>
            <a:pPr lvl="5"/>
            <a:r>
              <a:rPr lang="es-ES_tradnl" noProof="0" dirty="0"/>
              <a:t>Sexto nivel</a:t>
            </a:r>
          </a:p>
          <a:p>
            <a:pPr lvl="6"/>
            <a:r>
              <a:rPr lang="es-ES_tradnl" noProof="0" dirty="0"/>
              <a:t>Séptimo nivel</a:t>
            </a:r>
          </a:p>
          <a:p>
            <a:pPr lvl="7"/>
            <a:r>
              <a:rPr lang="es-ES_tradnl" noProof="0" dirty="0"/>
              <a:t>Octavo nivel</a:t>
            </a:r>
          </a:p>
          <a:p>
            <a:pPr marL="3128963" marR="0" lvl="8" indent="-38576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s-ES_tradnl" noProof="0" dirty="0"/>
              <a:t>Noveno nivel</a:t>
            </a:r>
          </a:p>
          <a:p>
            <a:pPr lvl="7"/>
            <a:endParaRPr lang="es-ES_tradnl" noProof="0" dirty="0"/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95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6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7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8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9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685800" rtl="0" eaLnBrk="1" latinLnBrk="0" hangingPunct="1">
        <a:spcBef>
          <a:spcPct val="0"/>
        </a:spcBef>
        <a:buNone/>
        <a:defRPr sz="3300" b="0" kern="1200" cap="none" spc="0">
          <a:ln w="18415" cmpd="sng">
            <a:solidFill>
              <a:srgbClr val="FFFF00"/>
            </a:solidFill>
            <a:prstDash val="solid"/>
          </a:ln>
          <a:solidFill>
            <a:srgbClr val="FFFF00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None/>
        <a:tabLst/>
        <a:defRPr sz="2400" b="0" kern="1200" cap="none" spc="0">
          <a:ln>
            <a:noFill/>
          </a:ln>
          <a:solidFill>
            <a:srgbClr val="FFFF00"/>
          </a:solidFill>
          <a:effectLst/>
          <a:latin typeface="+mn-lt"/>
          <a:ea typeface="+mn-ea"/>
          <a:cs typeface="+mn-cs"/>
        </a:defRPr>
      </a:lvl1pPr>
      <a:lvl2pPr marL="7286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lphaUcPeriod"/>
        <a:tabLst/>
        <a:defRPr sz="2400" b="0" kern="1200" cap="none" spc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2pPr>
      <a:lvl3pPr marL="10715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rabicPeriod"/>
        <a:tabLst/>
        <a:defRPr sz="2400" b="0" kern="1200" cap="none" spc="0" baseline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3pPr>
      <a:lvl4pPr marL="14144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lphaLcPeriod"/>
        <a:tabLst/>
        <a:defRPr sz="2400" b="0" kern="1200" cap="none" spc="0" baseline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4pPr>
      <a:lvl5pPr marL="17573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rabicParenR"/>
        <a:tabLst/>
        <a:defRPr sz="2400" b="0" kern="1200" cap="none" spc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5pPr>
      <a:lvl6pPr marL="21002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lphaLcParenR"/>
        <a:tabLst/>
        <a:defRPr sz="2400" b="0" kern="1200" cap="none" spc="0" baseline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6pPr>
      <a:lvl7pPr marL="2486025" marR="0" indent="-428625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romanLcPeriod"/>
        <a:tabLst/>
        <a:defRPr sz="2400" b="0" kern="1200" cap="none" spc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7pPr>
      <a:lvl8pPr marL="2786063" marR="0" indent="-38576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rabicParenR"/>
        <a:tabLst/>
        <a:defRPr sz="2400" b="0" kern="1200" cap="none" spc="0" baseline="0">
          <a:ln w="18415" cmpd="sng">
            <a:noFill/>
            <a:prstDash val="solid"/>
          </a:ln>
          <a:solidFill>
            <a:srgbClr val="FFFF00"/>
          </a:solidFill>
          <a:effectLst/>
          <a:latin typeface="+mn-lt"/>
          <a:ea typeface="+mn-ea"/>
          <a:cs typeface="+mn-cs"/>
        </a:defRPr>
      </a:lvl8pPr>
      <a:lvl9pPr marL="2743200" indent="0" algn="l" defTabSz="685800" rtl="0" eaLnBrk="1" latinLnBrk="0" hangingPunct="1">
        <a:spcBef>
          <a:spcPct val="20000"/>
        </a:spcBef>
        <a:buFont typeface="+mj-lt"/>
        <a:buNone/>
        <a:defRPr sz="2400" kern="1200">
          <a:solidFill>
            <a:srgbClr val="FFFF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7481" y="4742604"/>
            <a:ext cx="319319" cy="323163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685800">
              <a:lnSpc>
                <a:spcPct val="100000"/>
              </a:lnSpc>
              <a:spcBef>
                <a:spcPts val="0"/>
              </a:spcBef>
              <a:defRPr sz="9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33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transition spd="med"/>
  <p:txStyles>
    <p:titleStyle>
      <a:lvl1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85763" marR="0" indent="-385763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AutoNum type="romanUcPeriod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1pPr>
      <a:lvl2pPr marL="385763" marR="0" indent="-214313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–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2pPr>
      <a:lvl3pPr marL="514350" marR="0" indent="-17145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3pPr>
      <a:lvl4pPr marL="685800" marR="0" indent="-17145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–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4pPr>
      <a:lvl5pPr marL="857250" marR="0" indent="-17145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»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5pPr>
      <a:lvl6pPr marL="1028700" marR="0" indent="-17145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6pPr>
      <a:lvl7pPr marL="1268730" marR="0" indent="-24003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7pPr>
      <a:lvl8pPr marL="1440180" marR="0" indent="-24003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8pPr>
      <a:lvl9pPr marL="1611630" marR="0" indent="-240030" algn="l" defTabSz="685800" latinLnBrk="0">
        <a:lnSpc>
          <a:spcPct val="100000"/>
        </a:lnSpc>
        <a:spcBef>
          <a:spcPts val="488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solidFill>
            <a:srgbClr val="FFC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7145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51435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85725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20015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verseid:26.40.2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verseid:1.12.2" TargetMode="External"/><Relationship Id="rId2" Type="http://schemas.openxmlformats.org/officeDocument/2006/relationships/hyperlink" Target="verseid:1.12.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verseid:1.12.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54;p13"/>
          <p:cNvSpPr txBox="1">
            <a:spLocks noGrp="1"/>
          </p:cNvSpPr>
          <p:nvPr>
            <p:ph type="ctrTitle"/>
          </p:nvPr>
        </p:nvSpPr>
        <p:spPr>
          <a:xfrm>
            <a:off x="571500" y="1122806"/>
            <a:ext cx="8001000" cy="153944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8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dirty="0">
                <a:ln w="18415" cmpd="sng">
                  <a:noFill/>
                  <a:prstDash val="solid"/>
                </a:ln>
                <a:solidFill>
                  <a:srgbClr val="FFFF00"/>
                </a:solidFill>
              </a:rPr>
              <a:t>Los </a:t>
            </a:r>
            <a:r>
              <a:rPr dirty="0" err="1">
                <a:ln w="18415" cmpd="sng">
                  <a:noFill/>
                  <a:prstDash val="solid"/>
                </a:ln>
                <a:solidFill>
                  <a:srgbClr val="FFFF00"/>
                </a:solidFill>
              </a:rPr>
              <a:t>Pactos</a:t>
            </a:r>
            <a:r>
              <a:rPr dirty="0">
                <a:ln w="18415" cmpd="sng">
                  <a:noFill/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dirty="0" err="1">
                <a:ln w="18415" cmpd="sng">
                  <a:noFill/>
                  <a:prstDash val="solid"/>
                </a:ln>
                <a:solidFill>
                  <a:srgbClr val="FFFF00"/>
                </a:solidFill>
              </a:rPr>
              <a:t>Bíblicos</a:t>
            </a:r>
            <a:endParaRPr dirty="0">
              <a:ln w="18415" cmpd="sng">
                <a:noFill/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218" name="Google Shape;55;p13"/>
          <p:cNvSpPr txBox="1">
            <a:spLocks noGrp="1"/>
          </p:cNvSpPr>
          <p:nvPr>
            <p:ph type="subTitle" sz="quarter" idx="1"/>
          </p:nvPr>
        </p:nvSpPr>
        <p:spPr>
          <a:xfrm>
            <a:off x="1454412" y="2484969"/>
            <a:ext cx="6390452" cy="59445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/>
          </a:lstStyle>
          <a:p>
            <a:r>
              <a:rPr dirty="0"/>
              <a:t>Un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sistemático</a:t>
            </a:r>
            <a:r>
              <a:rPr dirty="0"/>
              <a:t> de los </a:t>
            </a:r>
            <a:r>
              <a:rPr dirty="0" err="1"/>
              <a:t>pactos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 Biblia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2751897" y="3079420"/>
            <a:ext cx="3640206" cy="1608036"/>
            <a:chOff x="0" y="0"/>
            <a:chExt cx="3095639" cy="1270000"/>
          </a:xfrm>
        </p:grpSpPr>
        <p:sp>
          <p:nvSpPr>
            <p:cNvPr id="219" name="Rounded Rectangle"/>
            <p:cNvSpPr/>
            <p:nvPr/>
          </p:nvSpPr>
          <p:spPr>
            <a:xfrm>
              <a:off x="0" y="0"/>
              <a:ext cx="3095639" cy="1270000"/>
            </a:xfrm>
            <a:prstGeom prst="roundRect">
              <a:avLst>
                <a:gd name="adj" fmla="val 15000"/>
              </a:avLst>
            </a:prstGeom>
            <a:solidFill>
              <a:srgbClr val="21212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800" dirty="0"/>
            </a:p>
          </p:txBody>
        </p:sp>
        <p:sp>
          <p:nvSpPr>
            <p:cNvPr id="220" name="Parte 7  El Pacto Davídico"/>
            <p:cNvSpPr txBox="1"/>
            <p:nvPr/>
          </p:nvSpPr>
          <p:spPr>
            <a:xfrm>
              <a:off x="446360" y="355600"/>
              <a:ext cx="2202927" cy="6806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800">
                  <a:latin typeface="Charter Roman"/>
                  <a:ea typeface="Charter Roman"/>
                  <a:cs typeface="Charter Roman"/>
                  <a:sym typeface="Charter Roman"/>
                </a:defRPr>
              </a:pPr>
              <a:r>
                <a:rPr sz="2800" b="1" dirty="0" err="1">
                  <a:solidFill>
                    <a:schemeClr val="bg1"/>
                  </a:solidFill>
                </a:rPr>
                <a:t>Parte</a:t>
              </a:r>
              <a:r>
                <a:rPr sz="2800" b="1" dirty="0">
                  <a:solidFill>
                    <a:schemeClr val="bg1"/>
                  </a:solidFill>
                </a:rPr>
                <a:t> </a:t>
              </a:r>
              <a:r>
                <a:rPr lang="en-US" sz="2800" b="1" dirty="0">
                  <a:solidFill>
                    <a:schemeClr val="bg1"/>
                  </a:solidFill>
                </a:rPr>
                <a:t>8</a:t>
              </a:r>
              <a:br>
                <a:rPr sz="2800" b="1" dirty="0">
                  <a:solidFill>
                    <a:schemeClr val="bg1"/>
                  </a:solidFill>
                </a:rPr>
              </a:br>
              <a:r>
                <a:rPr sz="2800" b="1" dirty="0">
                  <a:solidFill>
                    <a:schemeClr val="bg1"/>
                  </a:solidFill>
                </a:rPr>
                <a:t> </a:t>
              </a:r>
              <a:r>
                <a:rPr lang="en-US" sz="2800" b="1" dirty="0">
                  <a:solidFill>
                    <a:schemeClr val="bg1"/>
                  </a:solidFill>
                </a:rPr>
                <a:t>El Nuevo </a:t>
              </a:r>
              <a:r>
                <a:rPr lang="en-US" sz="2800" b="1" dirty="0" err="1">
                  <a:solidFill>
                    <a:schemeClr val="bg1"/>
                  </a:solidFill>
                </a:rPr>
                <a:t>Pacto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96082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589CA-2DCB-9D40-AEC7-DD433CD5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2"/>
            </a:pPr>
            <a:r>
              <a:rPr lang="es-ES" sz="2800" b="0" dirty="0"/>
              <a:t>Ezequiel 37:26 </a:t>
            </a:r>
            <a:r>
              <a:rPr lang="es-ES" sz="2800" b="0" i="1" dirty="0"/>
              <a:t>"</a:t>
            </a:r>
            <a:r>
              <a:rPr lang="es-ES" sz="2800" b="0" dirty="0"/>
              <a:t> </a:t>
            </a:r>
            <a:r>
              <a:rPr lang="es-ES" sz="2800" b="0" i="1" dirty="0"/>
              <a:t>Y haré con ellos pacto de paz, pacto perpetuo será con ellos; y los estableceré y los multiplicaré, y pondré mi santuario entre ellos para siempre.”</a:t>
            </a:r>
            <a:r>
              <a:rPr lang="es-ES" sz="2800" b="0" dirty="0"/>
              <a:t> Aquí se anuncia un pacto futuro. La naturaleza de este pacto de </a:t>
            </a:r>
            <a:r>
              <a:rPr lang="es-ES" sz="2800" b="1" u="sng" dirty="0"/>
              <a:t>paz</a:t>
            </a:r>
            <a:r>
              <a:rPr lang="es-ES" sz="2800" b="0" dirty="0"/>
              <a:t> es incondicional (</a:t>
            </a:r>
            <a:r>
              <a:rPr lang="es-ES" sz="2800" b="0" dirty="0" err="1"/>
              <a:t>Eze</a:t>
            </a:r>
            <a:r>
              <a:rPr lang="es-ES" sz="2800" b="0" dirty="0"/>
              <a:t> 36:21-23). 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DB460-8DA1-9440-BA2B-6CFB7343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8EFBC73D-FBD1-9742-8D51-EF892377C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3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027128-1347-624C-A124-221C2FE2A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3"/>
            </a:pPr>
            <a:r>
              <a:rPr lang="es-ES" b="0" dirty="0"/>
              <a:t>Ezequiel 37:27  </a:t>
            </a:r>
            <a:r>
              <a:rPr lang="es-ES" b="0" i="1" dirty="0"/>
              <a:t>"Estará en medio de ellos mi tabernáculo, y seré a ellos por Dios, y ellos me serán por pueblo.</a:t>
            </a:r>
            <a:r>
              <a:rPr lang="es-ES" b="0" dirty="0"/>
              <a:t>” Aquí se anunció el y reflejará el carácter de Dios a la </a:t>
            </a:r>
            <a:r>
              <a:rPr lang="es-ES" b="1" u="sng" dirty="0"/>
              <a:t>naciones</a:t>
            </a:r>
            <a:r>
              <a:rPr lang="es-ES" b="0" dirty="0"/>
              <a:t>.</a:t>
            </a:r>
            <a:r>
              <a:rPr lang="es-ES" sz="800" b="0" dirty="0"/>
              <a:t>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5540B-005A-0D4F-868A-C14DBB0B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F82B1CF5-F1B5-E242-8ED5-6B39BB6EC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09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9F8237-278A-434C-A121-800B337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4"/>
            </a:pPr>
            <a:r>
              <a:rPr lang="es-ES" b="0" dirty="0"/>
              <a:t>Ezequiel 37:28  </a:t>
            </a:r>
            <a:r>
              <a:rPr lang="es-ES" b="0" i="1" dirty="0"/>
              <a:t>"</a:t>
            </a:r>
            <a:r>
              <a:rPr lang="es-ES" b="0" dirty="0"/>
              <a:t> </a:t>
            </a:r>
            <a:r>
              <a:rPr lang="es-ES" b="0" i="1" dirty="0"/>
              <a:t>Y sabrán las naciones que yo Jehová santifico a Israel, estando mi santuario en medio de ellos para siempre.</a:t>
            </a:r>
            <a:r>
              <a:rPr lang="es-ES" b="0" dirty="0"/>
              <a:t>" Este es un pacto eterno (Isa 55:3, Isa 61:8-9,  </a:t>
            </a:r>
            <a:r>
              <a:rPr lang="es-ES" b="0" dirty="0" err="1"/>
              <a:t>Jer</a:t>
            </a:r>
            <a:r>
              <a:rPr lang="es-ES" b="0" dirty="0"/>
              <a:t> 32:40, 50:5) y servirá para que todos </a:t>
            </a:r>
            <a:r>
              <a:rPr lang="es-ES" b="1" u="sng" dirty="0"/>
              <a:t>sepan</a:t>
            </a:r>
            <a:r>
              <a:rPr lang="es-ES" b="0" dirty="0"/>
              <a:t> que el Señor es el que santifica a Israel.</a:t>
            </a:r>
            <a:r>
              <a:rPr lang="es-ES" sz="800" b="0" dirty="0"/>
              <a:t>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1B7950-2F1C-6E43-ADC5-C9D3F85C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307ADD61-43D2-E64D-8B8E-08950C85E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81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7E876-FF66-7347-BD44-FC3EBE2F7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5"/>
            </a:pPr>
            <a:r>
              <a:rPr lang="es-ES" b="0" dirty="0"/>
              <a:t>Ezequiel 16:59  “</a:t>
            </a:r>
            <a:r>
              <a:rPr lang="es-ES" b="0" i="1" dirty="0"/>
              <a:t>Pero más ha dicho Jehová el Señor: ¿Haré yo contigo como tú hiciste, que menospreciaste el juramento para invalidar el pacto?”  </a:t>
            </a:r>
            <a:r>
              <a:rPr lang="es-ES" b="0" dirty="0"/>
              <a:t>El único pacto que Israel pudo haber </a:t>
            </a:r>
            <a:r>
              <a:rPr lang="es-ES" b="1" u="sng" dirty="0"/>
              <a:t>roto</a:t>
            </a:r>
            <a:r>
              <a:rPr lang="es-ES" b="0" dirty="0"/>
              <a:t> fue el pacto mosaico.  Las </a:t>
            </a:r>
            <a:r>
              <a:rPr lang="es-ES" b="0" dirty="0" err="1"/>
              <a:t>bendiciónes</a:t>
            </a:r>
            <a:r>
              <a:rPr lang="es-ES" b="0" dirty="0"/>
              <a:t> bajo este pacto estaban condicionado a su obediencia.</a:t>
            </a:r>
            <a:r>
              <a:rPr lang="es-ES" sz="800" b="0" dirty="0"/>
              <a:t>  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B9A0C-74FE-FE41-9EA2-1B727566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954D3961-A443-9248-A555-FBCAF714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51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0D4265-074B-3046-8BC1-97159A149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6"/>
            </a:pPr>
            <a:r>
              <a:rPr lang="es-ES" b="0" dirty="0"/>
              <a:t>Ezequiel 16:60  </a:t>
            </a:r>
            <a:r>
              <a:rPr lang="es-ES" b="0" i="1" dirty="0"/>
              <a:t>"</a:t>
            </a:r>
            <a:r>
              <a:rPr lang="es-ES" b="0" dirty="0"/>
              <a:t> </a:t>
            </a:r>
            <a:r>
              <a:rPr lang="es-ES" b="0" i="1" dirty="0"/>
              <a:t>Antes yo tendré memoria de mi pacto que concerté contigo en los días de tu juventud, y estableceré contigo un pacto sempiterno.</a:t>
            </a:r>
            <a:r>
              <a:rPr lang="es-ES" b="0" dirty="0"/>
              <a:t>” El pacto hecho en los días de su </a:t>
            </a:r>
            <a:r>
              <a:rPr lang="es-ES" b="1" u="sng" dirty="0"/>
              <a:t>juventud</a:t>
            </a:r>
            <a:r>
              <a:rPr lang="es-ES" b="0" dirty="0"/>
              <a:t> es en referencia a la infancia de Israel, específicamente volviendo al pacto </a:t>
            </a:r>
            <a:r>
              <a:rPr lang="es-ES" b="0" dirty="0" err="1"/>
              <a:t>abrahámico</a:t>
            </a:r>
            <a:r>
              <a:rPr lang="es-ES" b="0" dirty="0"/>
              <a:t>.</a:t>
            </a:r>
            <a:r>
              <a:rPr lang="es-ES" sz="800" b="0" dirty="0"/>
              <a:t>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CB42C-49A9-2F4A-920E-F94E8543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21BC61EA-2360-6444-A8ED-F33805816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432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AE9D5F-C8EC-3B45-99EA-68D1A8748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>
              <a:buFont typeface="+mj-lt"/>
              <a:buAutoNum type="arabicPeriod" startAt="3"/>
            </a:pPr>
            <a:r>
              <a:rPr lang="es-ES" b="0" dirty="0"/>
              <a:t>Jeremías 31:31-34 habla del nuevo pacto que Dios establecería con </a:t>
            </a:r>
            <a:r>
              <a:rPr lang="es-ES" b="1" u="sng" dirty="0"/>
              <a:t>Israel</a:t>
            </a:r>
            <a:r>
              <a:rPr lang="es-ES" b="0" dirty="0"/>
              <a:t>.</a:t>
            </a:r>
            <a:r>
              <a:rPr lang="es-ES" sz="800" b="0" dirty="0"/>
              <a:t>      </a:t>
            </a:r>
            <a:endParaRPr lang="en-US" b="0" dirty="0"/>
          </a:p>
          <a:p>
            <a:pPr lvl="4"/>
            <a:r>
              <a:rPr lang="es-ES" b="0" dirty="0"/>
              <a:t>Jeremías 31:31 "</a:t>
            </a:r>
            <a:r>
              <a:rPr lang="es-ES" b="0" i="1" dirty="0"/>
              <a:t>He aquí que vienen días, dice Jehová, en los cuales haré nuevo pacto con la casa de Israel y con la casa de Judá.</a:t>
            </a:r>
            <a:r>
              <a:rPr lang="es-ES" b="0" dirty="0"/>
              <a:t>” Esta es la primera vez que se menciona un nuevo pacto en el Biblia. El tiempo de establecimiento del pacto no se declara, pero con quién estará es </a:t>
            </a:r>
            <a:r>
              <a:rPr lang="es-ES" b="1" u="sng" dirty="0"/>
              <a:t>claro</a:t>
            </a:r>
            <a:r>
              <a:rPr lang="es-ES" b="0" dirty="0"/>
              <a:t> que es para Israel y para la casa de Judá. La ratificación del mismo sería futura (compare Génesis 6:18 con Génesis 9:9). Este será un pacto con Israel y con la casa de Judá.</a:t>
            </a:r>
            <a:r>
              <a:rPr lang="es-ES" sz="800" b="0" dirty="0"/>
              <a:t>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8FD92-7234-EA44-BF6A-D0379954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43B35028-78D6-074A-951B-59028DA9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52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A6C10-040D-B641-943B-CEBB27EF7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4">
              <a:buFont typeface="+mj-lt"/>
              <a:buAutoNum type="arabicParenR" startAt="2"/>
            </a:pPr>
            <a:r>
              <a:rPr lang="es-ES" b="0" dirty="0"/>
              <a:t>Jeremías 31:32 “</a:t>
            </a:r>
            <a:r>
              <a:rPr lang="es-ES" b="0" i="1" dirty="0"/>
              <a:t>No como el pacto que hice con sus padres el día que tomé su mano para sacarlos de la tierra de Egipto; porque ellos invalidaron mi pacto, aunque fui yo un marido para ellos, dice Jehová.”</a:t>
            </a:r>
            <a:r>
              <a:rPr lang="es-ES" b="0" dirty="0"/>
              <a:t> Este pacto será diferente en la </a:t>
            </a:r>
            <a:r>
              <a:rPr lang="es-ES" b="1" u="sng" dirty="0"/>
              <a:t>naturaleza</a:t>
            </a:r>
            <a:r>
              <a:rPr lang="es-ES" b="0" dirty="0"/>
              <a:t> de la alianza mosaica que se hizo entre Dios e Israel en la tierra de Egipto.</a:t>
            </a:r>
            <a:r>
              <a:rPr lang="es-ES" sz="800" b="0" dirty="0"/>
              <a:t>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88DC7-CA97-B040-9528-EF5B362E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1E18F678-D466-3141-BDDB-9ECFEE41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41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39FCC-8327-D846-8B3A-7E97891B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5"/>
            <a:r>
              <a:rPr lang="es-ES" b="0" dirty="0"/>
              <a:t>El Pacto Mosaico - la implicación es que si el antiguo pacto fue hecho a Israel, entonces el nuevo pacto está en </a:t>
            </a:r>
            <a:r>
              <a:rPr lang="es-ES" b="1" u="sng" dirty="0"/>
              <a:t>contraste</a:t>
            </a:r>
            <a:r>
              <a:rPr lang="es-ES" b="0" dirty="0"/>
              <a:t> con el pacto mosaico. (Hebreos 8:13)</a:t>
            </a:r>
            <a:r>
              <a:rPr lang="es-ES" sz="800" b="0" dirty="0"/>
              <a:t>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94896-5BB7-5347-BA59-E83C9851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9399D209-8C0E-8E48-BB09-1713105D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8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86A243-CA1A-D34E-B95F-A06A4E82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4">
              <a:buFont typeface="+mj-lt"/>
              <a:buAutoNum type="arabicParenR" startAt="3"/>
            </a:pPr>
            <a:r>
              <a:rPr lang="es-ES" b="0" dirty="0"/>
              <a:t>Jeremías 31:33 </a:t>
            </a:r>
            <a:r>
              <a:rPr lang="es-ES" b="0" i="1" dirty="0"/>
              <a:t>"</a:t>
            </a:r>
            <a:r>
              <a:rPr lang="es-ES" b="0" dirty="0"/>
              <a:t> </a:t>
            </a:r>
            <a:r>
              <a:rPr lang="es-ES" b="0" i="1" dirty="0"/>
              <a:t>Pero éste es el pacto que haré con la casa de Israel después de aquellos días, dice Jehová: Daré mi ley en su mente, y la escribiré en su corazón; y yo seré a ellos por Dios, y ellos me serán por pueblo.” </a:t>
            </a:r>
            <a:r>
              <a:rPr lang="es-ES" b="0" dirty="0"/>
              <a:t>Esto se refiere a la renovación espiritual que Israel experimentará cuando cambien de </a:t>
            </a:r>
            <a:r>
              <a:rPr lang="es-ES" b="1" u="sng" dirty="0"/>
              <a:t>opinión</a:t>
            </a:r>
            <a:r>
              <a:rPr lang="es-ES" b="0" dirty="0"/>
              <a:t> y crean en Jesús como el Mesías.  La ley de Dios es internalizada. </a:t>
            </a:r>
            <a:r>
              <a:rPr lang="es-ES" b="0" dirty="0" err="1"/>
              <a:t>Jer</a:t>
            </a:r>
            <a:r>
              <a:rPr lang="es-ES" b="0" dirty="0"/>
              <a:t> 32:40</a:t>
            </a:r>
            <a:r>
              <a:rPr lang="es-ES" sz="800" b="0" dirty="0"/>
              <a:t>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71BB8-AE62-6741-A3FD-B4AFBC69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7F6D5F83-EF36-CB41-BD13-27A2E7B7A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32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DA807-711B-EE4A-AFAC-C26BBF3BF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4">
              <a:buFont typeface="+mj-lt"/>
              <a:buAutoNum type="arabicParenR" startAt="4"/>
            </a:pPr>
            <a:r>
              <a:rPr lang="es-ES" b="0" dirty="0"/>
              <a:t>Jeremías 31:34 </a:t>
            </a:r>
            <a:r>
              <a:rPr lang="es-ES" b="0" i="1" dirty="0"/>
              <a:t>"</a:t>
            </a:r>
            <a:r>
              <a:rPr lang="es-ES" b="0" dirty="0"/>
              <a:t> </a:t>
            </a:r>
            <a:r>
              <a:rPr lang="es-ES" b="0" i="1" dirty="0"/>
              <a:t>Y no enseñará más ninguno a su prójimo, ni ninguno a su hermano, diciendo: Conoce a Jehová; porque todos me conocerán, desde el más pequeño de ellos hasta el más grande, dice Jehová; porque perdonaré la maldad de ellos, y no me acordaré más de su pecado. </a:t>
            </a:r>
            <a:r>
              <a:rPr lang="es-ES" b="0" dirty="0"/>
              <a:t>" Israel siempre tenía que ser enseñado porque a menudo se olvidaban y, como resultado, eran </a:t>
            </a:r>
            <a:r>
              <a:rPr lang="es-ES" b="1" u="sng" dirty="0"/>
              <a:t>maldecidos</a:t>
            </a:r>
            <a:r>
              <a:rPr lang="es-ES" b="0" dirty="0"/>
              <a:t>. Llegará el día en que esto ya no será necesario en Israel, todos conocerán al Señor. </a:t>
            </a:r>
            <a:r>
              <a:rPr lang="en-US" b="0" dirty="0"/>
              <a:t>Joel 2:28-32</a:t>
            </a:r>
            <a:r>
              <a:rPr lang="en-US" sz="800" b="0" dirty="0"/>
              <a:t>       </a:t>
            </a:r>
            <a:endParaRPr lang="en-US" b="0" dirty="0"/>
          </a:p>
          <a:p>
            <a:pPr lvl="5"/>
            <a:r>
              <a:rPr lang="es-ES" b="0" dirty="0"/>
              <a:t>La gente restaurada es </a:t>
            </a:r>
            <a:r>
              <a:rPr lang="es-ES" b="1" u="sng" dirty="0"/>
              <a:t>literal</a:t>
            </a:r>
            <a:r>
              <a:rPr lang="es-ES" sz="800" b="0" dirty="0"/>
              <a:t> 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D44FCF-CF73-A946-9DA2-43DB209B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sz="800" b="0" dirty="0"/>
              <a:t> </a:t>
            </a:r>
            <a:r>
              <a:rPr lang="es-ES" sz="800" b="0" dirty="0"/>
              <a:t>   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3BC88A3C-9CB8-F448-8B9B-1E23439F6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59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Temas</a:t>
            </a:r>
          </a:p>
        </p:txBody>
      </p:sp>
      <p:sp>
        <p:nvSpPr>
          <p:cNvPr id="650" name="1. Introducción a los Pacto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2800" dirty="0"/>
              <a:t>1. </a:t>
            </a:r>
            <a:r>
              <a:rPr sz="2800" dirty="0" err="1"/>
              <a:t>Introducción</a:t>
            </a:r>
            <a:r>
              <a:rPr sz="2800" dirty="0"/>
              <a:t> a los </a:t>
            </a:r>
            <a:r>
              <a:rPr sz="2800" dirty="0" err="1"/>
              <a:t>Pactos</a:t>
            </a:r>
            <a:endParaRPr sz="2800" dirty="0"/>
          </a:p>
          <a:p>
            <a:pPr marL="0" lvl="8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8000">
                <a:solidFill>
                  <a:schemeClr val="accent2">
                    <a:hueOff val="-279657"/>
                    <a:satOff val="2412"/>
                    <a:lumOff val="-45213"/>
                  </a:schemeClr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 sz="2800" dirty="0"/>
              <a:t>   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  A.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Diferentes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tipos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de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pacto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en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la Biblia</a:t>
            </a:r>
          </a:p>
          <a:p>
            <a:pPr>
              <a:defRPr>
                <a:solidFill>
                  <a:schemeClr val="accent2">
                    <a:hueOff val="-279657"/>
                    <a:satOff val="2412"/>
                    <a:lumOff val="-45213"/>
                  </a:schemeClr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 sz="2800" dirty="0"/>
              <a:t>      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B. ¿Como es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usado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la palabra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pacto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</a:t>
            </a:r>
            <a:r>
              <a:rPr sz="2800" dirty="0" err="1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en</a:t>
            </a:r>
            <a:r>
              <a:rPr sz="2800" dirty="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rPr>
              <a:t> la Biblia?</a:t>
            </a:r>
          </a:p>
          <a:p>
            <a:pPr marL="0" lvl="7" indent="0" defTabSz="176213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176213" algn="l"/>
              </a:tabLst>
              <a:defRPr sz="8000">
                <a:solidFill>
                  <a:srgbClr val="D6DCCF"/>
                </a:solidFill>
                <a:latin typeface="+mn-lt"/>
                <a:ea typeface="+mn-ea"/>
                <a:cs typeface="+mn-cs"/>
                <a:sym typeface="Founders Grotesk Semibold"/>
              </a:defRPr>
            </a:pPr>
            <a:r>
              <a:rPr sz="2800" dirty="0"/>
              <a:t>      C. </a:t>
            </a:r>
            <a:r>
              <a:rPr sz="2800" dirty="0" err="1"/>
              <a:t>Significado</a:t>
            </a:r>
            <a:r>
              <a:rPr sz="2800" dirty="0"/>
              <a:t> de la palabra</a:t>
            </a:r>
          </a:p>
          <a:p>
            <a:pPr>
              <a:defRPr>
                <a:solidFill>
                  <a:srgbClr val="D6DCCF"/>
                </a:solidFill>
              </a:defRPr>
            </a:pPr>
            <a:r>
              <a:rPr sz="2800" dirty="0"/>
              <a:t>2. </a:t>
            </a:r>
            <a:r>
              <a:rPr sz="2800" dirty="0" err="1"/>
              <a:t>Pactos</a:t>
            </a:r>
            <a:r>
              <a:rPr sz="2800" dirty="0"/>
              <a:t> de Dios con el hombre</a:t>
            </a:r>
          </a:p>
          <a:p>
            <a:pPr>
              <a:defRPr>
                <a:solidFill>
                  <a:schemeClr val="accent2">
                    <a:hueOff val="-279657"/>
                    <a:satOff val="2412"/>
                    <a:lumOff val="-45213"/>
                  </a:schemeClr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 sz="2800" b="1" dirty="0">
                <a:solidFill>
                  <a:schemeClr val="bg2"/>
                </a:solidFill>
              </a:rPr>
              <a:t>3. El nuevo </a:t>
            </a:r>
            <a:r>
              <a:rPr sz="2800" b="1" dirty="0" err="1">
                <a:solidFill>
                  <a:schemeClr val="bg2"/>
                </a:solidFill>
              </a:rPr>
              <a:t>pacto</a:t>
            </a:r>
            <a:r>
              <a:rPr sz="2800" b="1" dirty="0">
                <a:solidFill>
                  <a:schemeClr val="bg2"/>
                </a:solidFill>
              </a:rPr>
              <a:t> </a:t>
            </a:r>
            <a:endParaRPr lang="en-US" sz="2800" b="1" dirty="0">
              <a:solidFill>
                <a:schemeClr val="bg2"/>
              </a:solidFill>
            </a:endParaRPr>
          </a:p>
          <a:p>
            <a:pPr>
              <a:defRPr>
                <a:solidFill>
                  <a:schemeClr val="accent2">
                    <a:hueOff val="-279657"/>
                    <a:satOff val="2412"/>
                    <a:lumOff val="-45213"/>
                  </a:schemeClr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pPr>
            <a:r>
              <a:rPr lang="en-US" sz="2800" dirty="0"/>
              <a:t>4. El nuevo </a:t>
            </a:r>
            <a:r>
              <a:rPr lang="en-US" sz="2800" dirty="0" err="1"/>
              <a:t>pacto</a:t>
            </a:r>
            <a:r>
              <a:rPr lang="en-US" sz="2800" dirty="0"/>
              <a:t> </a:t>
            </a:r>
            <a:r>
              <a:rPr sz="2800" dirty="0"/>
              <a:t>y la </a:t>
            </a:r>
            <a:r>
              <a:rPr sz="2800" dirty="0" err="1"/>
              <a:t>iglesia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9366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22F0A-C9EB-9B40-9FB5-E68E73F1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57400" lvl="6" indent="0">
              <a:buNone/>
            </a:pPr>
            <a:r>
              <a:rPr lang="es-ES" b="0" dirty="0"/>
              <a:t>(i) Vivirán en las </a:t>
            </a:r>
            <a:r>
              <a:rPr lang="es-ES" b="1" u="sng" dirty="0"/>
              <a:t>colinas</a:t>
            </a:r>
            <a:r>
              <a:rPr lang="es-ES" b="0" dirty="0"/>
              <a:t> de Samaria ( </a:t>
            </a:r>
            <a:r>
              <a:rPr lang="es-ES" b="0" dirty="0" err="1"/>
              <a:t>Jer</a:t>
            </a:r>
            <a:r>
              <a:rPr lang="es-ES" b="0" dirty="0"/>
              <a:t> 31:5-6 )</a:t>
            </a:r>
            <a:r>
              <a:rPr lang="es-ES" sz="800" b="0" dirty="0"/>
              <a:t>           </a:t>
            </a:r>
            <a:endParaRPr lang="en-US" b="0" dirty="0"/>
          </a:p>
          <a:p>
            <a:pPr marL="2057400" lvl="6" indent="0">
              <a:buNone/>
            </a:pPr>
            <a:r>
              <a:rPr lang="es-ES" b="0" dirty="0"/>
              <a:t>(ii) Israel y Judá </a:t>
            </a:r>
            <a:r>
              <a:rPr lang="es-ES" b="1" u="sng" dirty="0"/>
              <a:t>habitarán</a:t>
            </a:r>
            <a:r>
              <a:rPr lang="es-ES" b="0" dirty="0"/>
              <a:t> juntos ( </a:t>
            </a:r>
            <a:r>
              <a:rPr lang="es-ES" b="0" dirty="0" err="1"/>
              <a:t>Jer</a:t>
            </a:r>
            <a:r>
              <a:rPr lang="es-ES" b="0" dirty="0"/>
              <a:t> 31:24 )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A1DB4-2C55-9943-8E15-E704769F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13A6E955-7C48-3341-9656-D07B4040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972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77C060-3787-8342-939D-23E1F0523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buFont typeface="+mj-lt"/>
              <a:buAutoNum type="alphaLcPeriod" startAt="2"/>
            </a:pPr>
            <a:r>
              <a:rPr lang="es-ES" b="0" dirty="0"/>
              <a:t>Ezequiel 36 también menciona algunas de las disposiciones del Nuevo Pacto.</a:t>
            </a:r>
            <a:r>
              <a:rPr lang="es-ES" sz="800" b="0" dirty="0"/>
              <a:t>     </a:t>
            </a:r>
            <a:endParaRPr lang="en-US" b="0" dirty="0"/>
          </a:p>
          <a:p>
            <a:pPr lvl="4"/>
            <a:r>
              <a:rPr lang="en-US" b="0" dirty="0" err="1"/>
              <a:t>Retorno</a:t>
            </a:r>
            <a:r>
              <a:rPr lang="en-US" b="0" dirty="0"/>
              <a:t> </a:t>
            </a:r>
            <a:r>
              <a:rPr lang="en-US" b="1" u="sng" dirty="0" err="1"/>
              <a:t>físico</a:t>
            </a:r>
            <a:r>
              <a:rPr lang="en-US" b="0" dirty="0"/>
              <a:t> (Eze 36:22, 24 , 28 )</a:t>
            </a:r>
            <a:r>
              <a:rPr lang="en-US" sz="800" b="0" dirty="0"/>
              <a:t>     </a:t>
            </a:r>
            <a:endParaRPr lang="en-US" b="0" dirty="0"/>
          </a:p>
          <a:p>
            <a:pPr lvl="4"/>
            <a:r>
              <a:rPr lang="en-US" b="0" dirty="0" err="1"/>
              <a:t>Retorno</a:t>
            </a:r>
            <a:r>
              <a:rPr lang="en-US" b="0" dirty="0"/>
              <a:t> </a:t>
            </a:r>
            <a:r>
              <a:rPr lang="en-US" b="1" u="sng" dirty="0" err="1"/>
              <a:t>espiritual</a:t>
            </a:r>
            <a:r>
              <a:rPr lang="en-US" b="0" u="sng" dirty="0"/>
              <a:t> </a:t>
            </a:r>
            <a:r>
              <a:rPr lang="en-US" b="0" dirty="0"/>
              <a:t>(Eze 36:25-26 )</a:t>
            </a:r>
            <a:r>
              <a:rPr lang="en-US" sz="800" b="0" dirty="0"/>
              <a:t>     </a:t>
            </a:r>
            <a:endParaRPr lang="en-US" b="0" dirty="0"/>
          </a:p>
          <a:p>
            <a:pPr lvl="4"/>
            <a:r>
              <a:rPr lang="es-ES" b="0" dirty="0"/>
              <a:t>Limpieza del </a:t>
            </a:r>
            <a:r>
              <a:rPr lang="es-ES" b="1" u="sng" dirty="0"/>
              <a:t>pecado</a:t>
            </a:r>
            <a:r>
              <a:rPr lang="es-ES" b="0" u="sng" dirty="0"/>
              <a:t> </a:t>
            </a:r>
            <a:r>
              <a:rPr lang="es-ES" b="0" dirty="0"/>
              <a:t>(</a:t>
            </a:r>
            <a:r>
              <a:rPr lang="es-ES" b="0" dirty="0" err="1"/>
              <a:t>Eze</a:t>
            </a:r>
            <a:r>
              <a:rPr lang="es-ES" b="0" dirty="0"/>
              <a:t> 36:25, 29, 33)</a:t>
            </a:r>
            <a:r>
              <a:rPr lang="es-ES" sz="800" b="0" dirty="0"/>
              <a:t>     </a:t>
            </a:r>
            <a:endParaRPr lang="en-US" b="0" dirty="0"/>
          </a:p>
          <a:p>
            <a:pPr lvl="4"/>
            <a:r>
              <a:rPr lang="es-ES" b="0" dirty="0"/>
              <a:t>La morada del </a:t>
            </a:r>
            <a:r>
              <a:rPr lang="es-ES" b="1" u="sng" dirty="0"/>
              <a:t>Espíritu</a:t>
            </a:r>
            <a:r>
              <a:rPr lang="es-ES" b="0" u="sng" dirty="0"/>
              <a:t> </a:t>
            </a:r>
            <a:r>
              <a:rPr lang="es-ES" b="0" dirty="0"/>
              <a:t>(</a:t>
            </a:r>
            <a:r>
              <a:rPr lang="es-ES" b="0" dirty="0" err="1"/>
              <a:t>Eze</a:t>
            </a:r>
            <a:r>
              <a:rPr lang="es-ES" b="0" dirty="0"/>
              <a:t> 36:27)</a:t>
            </a:r>
            <a:r>
              <a:rPr lang="es-ES" sz="800" b="0" dirty="0"/>
              <a:t>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B51EA-ABA0-3B44-B5AC-37E50EC2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BDD7A7B0-549A-4040-989B-57771403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67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9885E-CB01-FD49-9F36-876A020E1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4">
              <a:buFont typeface="+mj-lt"/>
              <a:buAutoNum type="arabicParenR" startAt="5"/>
            </a:pPr>
            <a:r>
              <a:rPr lang="es-ES" b="0" dirty="0"/>
              <a:t>Fertilidad en la </a:t>
            </a:r>
            <a:r>
              <a:rPr lang="es-ES" b="1" u="sng" dirty="0"/>
              <a:t>tierra</a:t>
            </a:r>
            <a:r>
              <a:rPr lang="es-ES" b="0" dirty="0"/>
              <a:t> (</a:t>
            </a:r>
            <a:r>
              <a:rPr lang="es-ES" b="0" dirty="0" err="1"/>
              <a:t>Eze</a:t>
            </a:r>
            <a:r>
              <a:rPr lang="es-ES" b="0" dirty="0"/>
              <a:t> 36:29-30, 24-25)</a:t>
            </a:r>
            <a:r>
              <a:rPr lang="es-ES" sz="800" b="0" dirty="0"/>
              <a:t>     </a:t>
            </a:r>
            <a:endParaRPr lang="en-US" b="0" dirty="0"/>
          </a:p>
          <a:p>
            <a:pPr lvl="4">
              <a:buAutoNum type="arabicParenR" startAt="5"/>
            </a:pPr>
            <a:r>
              <a:rPr lang="en-US" b="1" u="sng" dirty="0" err="1"/>
              <a:t>Arrepentimiento</a:t>
            </a:r>
            <a:r>
              <a:rPr lang="en-US" b="0" dirty="0"/>
              <a:t> </a:t>
            </a:r>
            <a:r>
              <a:rPr lang="en-US" b="0" dirty="0" err="1"/>
              <a:t>nacional</a:t>
            </a:r>
            <a:r>
              <a:rPr lang="en-US" b="0" dirty="0"/>
              <a:t> (Eze 36:31-32)</a:t>
            </a:r>
            <a:r>
              <a:rPr lang="en-US" sz="800" b="0" dirty="0"/>
              <a:t>      </a:t>
            </a:r>
            <a:endParaRPr lang="en-US" b="0" dirty="0"/>
          </a:p>
          <a:p>
            <a:pPr lvl="4">
              <a:buAutoNum type="arabicParenR" startAt="5"/>
            </a:pPr>
            <a:r>
              <a:rPr lang="en-US" b="1" u="sng" dirty="0" err="1"/>
              <a:t>Fertilidad</a:t>
            </a:r>
            <a:r>
              <a:rPr lang="en-US" dirty="0"/>
              <a:t> </a:t>
            </a:r>
            <a:r>
              <a:rPr lang="en-US" dirty="0" err="1"/>
              <a:t>física</a:t>
            </a:r>
            <a:r>
              <a:rPr lang="en-US" dirty="0"/>
              <a:t> (Eze 36:37-38)</a:t>
            </a:r>
            <a:r>
              <a:rPr lang="en-US" sz="800" dirty="0"/>
              <a:t>     </a:t>
            </a:r>
            <a:endParaRPr lang="en-US" dirty="0"/>
          </a:p>
          <a:p>
            <a:pPr lvl="4">
              <a:buAutoNum type="arabicParenR" startAt="5"/>
            </a:pPr>
            <a:r>
              <a:rPr lang="es-ES" b="0" dirty="0"/>
              <a:t>Devoción </a:t>
            </a:r>
            <a:r>
              <a:rPr lang="es-ES" b="1" u="sng" dirty="0"/>
              <a:t>exclusiva</a:t>
            </a:r>
            <a:r>
              <a:rPr lang="es-ES" b="0" dirty="0"/>
              <a:t> a Dios (</a:t>
            </a:r>
            <a:r>
              <a:rPr lang="es-ES" b="0" dirty="0" err="1"/>
              <a:t>Eze</a:t>
            </a:r>
            <a:r>
              <a:rPr lang="es-ES" b="0" dirty="0"/>
              <a:t> 36:33, </a:t>
            </a:r>
            <a:r>
              <a:rPr lang="es-ES" b="0" dirty="0" err="1"/>
              <a:t>Eze</a:t>
            </a:r>
            <a:r>
              <a:rPr lang="es-ES" b="0" dirty="0"/>
              <a:t> 34:25, 37:26)</a:t>
            </a:r>
            <a:r>
              <a:rPr lang="es-ES" sz="800" b="0" dirty="0"/>
              <a:t>    </a:t>
            </a:r>
            <a:endParaRPr lang="en-US" b="0" dirty="0"/>
          </a:p>
          <a:p>
            <a:pPr lvl="4">
              <a:buAutoNum type="arabicParenR" startAt="5"/>
            </a:pPr>
            <a:r>
              <a:rPr lang="es-ES" b="0" dirty="0"/>
              <a:t>Perpetua existencia nacional  (</a:t>
            </a:r>
            <a:r>
              <a:rPr lang="es-ES" b="0" dirty="0" err="1"/>
              <a:t>Eze</a:t>
            </a:r>
            <a:r>
              <a:rPr lang="es-ES" b="0" dirty="0"/>
              <a:t> 36:35-37, Isa. 24:5, 61:8-9, </a:t>
            </a:r>
            <a:r>
              <a:rPr lang="es-ES" b="0" dirty="0" err="1"/>
              <a:t>Jer</a:t>
            </a:r>
            <a:r>
              <a:rPr lang="es-ES" b="0" dirty="0"/>
              <a:t> 23:40, 50:5, </a:t>
            </a:r>
            <a:r>
              <a:rPr lang="es-ES" b="0" dirty="0" err="1"/>
              <a:t>Eze</a:t>
            </a:r>
            <a:r>
              <a:rPr lang="es-ES" b="0" dirty="0"/>
              <a:t> 16:60, 27:26)</a:t>
            </a:r>
            <a:r>
              <a:rPr lang="es-ES" sz="800" b="0" dirty="0"/>
              <a:t>       </a:t>
            </a:r>
            <a:endParaRPr lang="en-US" b="0" dirty="0"/>
          </a:p>
          <a:p>
            <a:pPr lvl="4">
              <a:buAutoNum type="arabicParenR" startAt="5"/>
            </a:pPr>
            <a:r>
              <a:rPr lang="es-ES" b="0" dirty="0"/>
              <a:t>Jerusalén es </a:t>
            </a:r>
            <a:r>
              <a:rPr lang="es-ES" b="1" u="sng" dirty="0"/>
              <a:t>reconstruida</a:t>
            </a:r>
            <a:r>
              <a:rPr lang="es-ES" b="0" dirty="0"/>
              <a:t> permanentemente (</a:t>
            </a:r>
            <a:r>
              <a:rPr lang="es-ES" b="0" dirty="0" err="1"/>
              <a:t>Eze</a:t>
            </a:r>
            <a:r>
              <a:rPr lang="es-ES" b="0" dirty="0"/>
              <a:t> 36:38-40)</a:t>
            </a:r>
            <a:r>
              <a:rPr lang="es-ES" sz="800" b="0" dirty="0"/>
              <a:t>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A32AF-673E-D241-9598-0C788E0C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7D476815-C365-BB45-8A56-7F0B55A8D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17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5264B-FA13-4040-99DB-897C1534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>
              <a:buFont typeface="+mj-lt"/>
              <a:buAutoNum type="alphaLcPeriod" startAt="3"/>
            </a:pPr>
            <a:r>
              <a:rPr lang="es-ES" b="0" dirty="0"/>
              <a:t>El Cumplimiento del nuevo pacto</a:t>
            </a:r>
            <a:r>
              <a:rPr lang="es-ES" sz="800" b="0" dirty="0"/>
              <a:t>      </a:t>
            </a:r>
            <a:endParaRPr lang="en-US" b="0" dirty="0"/>
          </a:p>
          <a:p>
            <a:pPr lvl="4"/>
            <a:r>
              <a:rPr lang="es-ES" b="0" dirty="0"/>
              <a:t>Estas disposiciones no se han cumplido durante el </a:t>
            </a:r>
            <a:r>
              <a:rPr lang="es-ES" b="1" u="sng" dirty="0"/>
              <a:t>pasado</a:t>
            </a:r>
            <a:r>
              <a:rPr lang="es-ES" b="0" dirty="0"/>
              <a:t> de Israel y ciertamente tampoco hoy, su cumplimiento espera una época durante un reino futuro.</a:t>
            </a:r>
            <a:r>
              <a:rPr lang="es-ES" sz="800" b="0" dirty="0"/>
              <a:t>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7687E-F158-9F43-AD28-F59B7BCE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EEDE7519-2250-BF41-8C77-4AACC747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47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3D1551-1DAC-114A-84CB-DFE33BAF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>
              <a:buFont typeface="+mj-lt"/>
              <a:buAutoNum type="arabicParenR" startAt="2"/>
            </a:pPr>
            <a:r>
              <a:rPr lang="es-ES" b="0" dirty="0"/>
              <a:t>Se menciona cuándo sería </a:t>
            </a:r>
            <a:r>
              <a:rPr lang="es-ES" b="1" u="sng" dirty="0"/>
              <a:t>ratificado</a:t>
            </a:r>
            <a:r>
              <a:rPr lang="es-ES" b="0" dirty="0"/>
              <a:t> (hacer o cortar un pacto) pero el tiempo es ambiguo del Antiguo Testamento (Isa 55:3, 61:8, </a:t>
            </a:r>
            <a:r>
              <a:rPr lang="es-ES" b="0" dirty="0" err="1"/>
              <a:t>Jer</a:t>
            </a:r>
            <a:r>
              <a:rPr lang="es-ES" b="0" dirty="0"/>
              <a:t> 31:31, 32:40, </a:t>
            </a:r>
            <a:r>
              <a:rPr lang="es-ES" b="0" dirty="0" err="1"/>
              <a:t>Eze</a:t>
            </a:r>
            <a:r>
              <a:rPr lang="es-ES" b="0" dirty="0"/>
              <a:t> 34:25, 37:26)</a:t>
            </a:r>
            <a:r>
              <a:rPr lang="es-ES" sz="800" b="0" dirty="0"/>
              <a:t>       </a:t>
            </a:r>
            <a:endParaRPr lang="en-US" b="0" dirty="0"/>
          </a:p>
          <a:p>
            <a:pPr lvl="4">
              <a:buAutoNum type="arabicParenR" startAt="2"/>
            </a:pPr>
            <a:r>
              <a:rPr lang="es-ES" b="0" dirty="0"/>
              <a:t>Cumplimiento de la Nueva Alianza </a:t>
            </a:r>
            <a:r>
              <a:rPr lang="es-ES" b="1" u="sng" dirty="0"/>
              <a:t>será</a:t>
            </a:r>
            <a:r>
              <a:rPr lang="es-ES" b="0" dirty="0"/>
              <a:t>  ”</a:t>
            </a:r>
            <a:r>
              <a:rPr lang="es-ES" b="0" i="1" dirty="0"/>
              <a:t>En ese día” </a:t>
            </a:r>
            <a:r>
              <a:rPr lang="es-ES" b="0" dirty="0"/>
              <a:t>(Isa 42:6, 49:8, 59:21, </a:t>
            </a:r>
            <a:r>
              <a:rPr lang="es-ES" b="0" dirty="0" err="1"/>
              <a:t>Hos</a:t>
            </a:r>
            <a:r>
              <a:rPr lang="es-ES" b="0" dirty="0"/>
              <a:t> 2:18-20)</a:t>
            </a:r>
            <a:r>
              <a:rPr lang="es-ES" sz="800" b="0" dirty="0"/>
              <a:t>      </a:t>
            </a:r>
            <a:r>
              <a:rPr lang="es-ES" sz="800" b="1" dirty="0"/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41AD6-43AD-604F-9F64-F4299F2F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A07697C3-C38E-B043-A50B-DB546C3E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205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building, large&#10;&#10;Description automatically generated">
            <a:extLst>
              <a:ext uri="{FF2B5EF4-FFF2-40B4-BE49-F238E27FC236}">
                <a16:creationId xmlns:a16="http://schemas.microsoft.com/office/drawing/2014/main" id="{25C23D0A-BFDF-D242-8947-4422CAFE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6781800" cy="5086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80194-CC5F-1C46-8F1D-65665A0032B7}"/>
              </a:ext>
            </a:extLst>
          </p:cNvPr>
          <p:cNvSpPr txBox="1"/>
          <p:nvPr/>
        </p:nvSpPr>
        <p:spPr>
          <a:xfrm>
            <a:off x="76200" y="619154"/>
            <a:ext cx="2209800" cy="2577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-42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Founders Grotesk Text"/>
                <a:ea typeface="Founders Grotesk Text"/>
                <a:cs typeface="Founders Grotesk Text"/>
                <a:sym typeface="Founders Grotesk Text"/>
              </a:rPr>
              <a:t>El </a:t>
            </a:r>
            <a:r>
              <a:rPr kumimoji="0" lang="en-US" sz="4200" b="1" i="0" u="none" strike="noStrike" cap="none" spc="-42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Founders Grotesk Text"/>
                <a:ea typeface="Founders Grotesk Text"/>
                <a:cs typeface="Founders Grotesk Text"/>
                <a:sym typeface="Founders Grotesk Text"/>
              </a:rPr>
              <a:t>Templo</a:t>
            </a:r>
            <a:endParaRPr kumimoji="0" lang="en-US" sz="4200" b="1" i="0" u="none" strike="noStrike" cap="none" spc="-42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Founders Grotesk Text"/>
              <a:ea typeface="Founders Grotesk Text"/>
              <a:cs typeface="Founders Grotesk Text"/>
              <a:sym typeface="Founders Grotesk Text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200" b="1" spc="-42" dirty="0" err="1">
                <a:solidFill>
                  <a:schemeClr val="accent4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rPr>
              <a:t>Milenial</a:t>
            </a:r>
            <a:endParaRPr kumimoji="0" lang="en-US" sz="4200" b="1" i="0" u="none" strike="noStrike" cap="none" spc="-42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Founders Grotesk Text"/>
              <a:ea typeface="Founders Grotesk Text"/>
              <a:cs typeface="Founders Grotesk Text"/>
              <a:sym typeface="Founders Grotesk Tex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61BD5B-7B47-D94E-AB1A-5D85CDCC3182}"/>
              </a:ext>
            </a:extLst>
          </p:cNvPr>
          <p:cNvSpPr/>
          <p:nvPr/>
        </p:nvSpPr>
        <p:spPr>
          <a:xfrm>
            <a:off x="0" y="3853524"/>
            <a:ext cx="914400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Eze 40:2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 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En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visiones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de Dios me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llevó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a la tierra de Israel, y me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puso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sobre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un monte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muy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alto,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sobre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el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cual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había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un </a:t>
            </a:r>
            <a:r>
              <a:rPr lang="en-US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edificio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24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parecido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a una gran ciudad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,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hacia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la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parte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sur.</a:t>
            </a:r>
          </a:p>
        </p:txBody>
      </p:sp>
    </p:spTree>
    <p:extLst>
      <p:ext uri="{BB962C8B-B14F-4D97-AF65-F5344CB8AC3E}">
        <p14:creationId xmlns:p14="http://schemas.microsoft.com/office/powerpoint/2010/main" val="9110263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"/>
          <p:cNvSpPr/>
          <p:nvPr/>
        </p:nvSpPr>
        <p:spPr>
          <a:xfrm>
            <a:off x="1135744" y="648599"/>
            <a:ext cx="6872513" cy="3846302"/>
          </a:xfrm>
          <a:prstGeom prst="rect">
            <a:avLst/>
          </a:prstGeom>
          <a:solidFill>
            <a:srgbClr val="FFFFFF"/>
          </a:solidFill>
          <a:ln w="12700">
            <a:solidFill>
              <a:srgbClr val="969913"/>
            </a:solidFill>
          </a:ln>
        </p:spPr>
        <p:txBody>
          <a:bodyPr lIns="0" tIns="0" rIns="0" bIns="0"/>
          <a:lstStyle/>
          <a:p>
            <a:pPr defTabSz="514350">
              <a:defRPr sz="1200">
                <a:solidFill>
                  <a:srgbClr val="001B5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 sz="900"/>
          </a:p>
        </p:txBody>
      </p:sp>
      <p:sp>
        <p:nvSpPr>
          <p:cNvPr id="522" name="Rectangle 29"/>
          <p:cNvSpPr/>
          <p:nvPr/>
        </p:nvSpPr>
        <p:spPr>
          <a:xfrm>
            <a:off x="4445385" y="1483548"/>
            <a:ext cx="676025" cy="226899"/>
          </a:xfrm>
          <a:prstGeom prst="rect">
            <a:avLst/>
          </a:prstGeom>
          <a:solidFill>
            <a:srgbClr val="DDDDD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23" name="Rectangle 32"/>
          <p:cNvSpPr/>
          <p:nvPr/>
        </p:nvSpPr>
        <p:spPr>
          <a:xfrm>
            <a:off x="4432830" y="3345770"/>
            <a:ext cx="605418" cy="235387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grpSp>
        <p:nvGrpSpPr>
          <p:cNvPr id="526" name="Group"/>
          <p:cNvGrpSpPr/>
          <p:nvPr/>
        </p:nvGrpSpPr>
        <p:grpSpPr>
          <a:xfrm>
            <a:off x="2466147" y="2741763"/>
            <a:ext cx="1111942" cy="838919"/>
            <a:chOff x="0" y="0"/>
            <a:chExt cx="1482587" cy="1118557"/>
          </a:xfrm>
        </p:grpSpPr>
        <p:sp>
          <p:nvSpPr>
            <p:cNvPr id="524" name="Rectangle 31"/>
            <p:cNvSpPr/>
            <p:nvPr/>
          </p:nvSpPr>
          <p:spPr>
            <a:xfrm>
              <a:off x="0" y="0"/>
              <a:ext cx="306457" cy="1118557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25" name="Rectangle 32"/>
            <p:cNvSpPr/>
            <p:nvPr/>
          </p:nvSpPr>
          <p:spPr>
            <a:xfrm>
              <a:off x="0" y="804502"/>
              <a:ext cx="1482588" cy="314056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27" name="Rectangle 36"/>
          <p:cNvSpPr/>
          <p:nvPr/>
        </p:nvSpPr>
        <p:spPr>
          <a:xfrm>
            <a:off x="4416707" y="2477460"/>
            <a:ext cx="637665" cy="226899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grpSp>
        <p:nvGrpSpPr>
          <p:cNvPr id="530" name="Group"/>
          <p:cNvGrpSpPr/>
          <p:nvPr/>
        </p:nvGrpSpPr>
        <p:grpSpPr>
          <a:xfrm>
            <a:off x="5415589" y="2321893"/>
            <a:ext cx="1183277" cy="1814121"/>
            <a:chOff x="0" y="0"/>
            <a:chExt cx="1577700" cy="2418826"/>
          </a:xfrm>
        </p:grpSpPr>
        <p:sp>
          <p:nvSpPr>
            <p:cNvPr id="528" name="Rectangle 32"/>
            <p:cNvSpPr/>
            <p:nvPr/>
          </p:nvSpPr>
          <p:spPr>
            <a:xfrm>
              <a:off x="0" y="0"/>
              <a:ext cx="1338368" cy="311959"/>
            </a:xfrm>
            <a:prstGeom prst="rect">
              <a:avLst/>
            </a:prstGeom>
            <a:solidFill>
              <a:srgbClr val="DDDDDD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29" name="Down Arrow 33"/>
            <p:cNvSpPr/>
            <p:nvPr/>
          </p:nvSpPr>
          <p:spPr>
            <a:xfrm>
              <a:off x="830463" y="0"/>
              <a:ext cx="747238" cy="241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33"/>
                  </a:moveTo>
                  <a:lnTo>
                    <a:pt x="5400" y="16133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133"/>
                  </a:lnTo>
                  <a:lnTo>
                    <a:pt x="21600" y="16133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DDDDD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2466146" y="1469128"/>
            <a:ext cx="1546421" cy="932173"/>
            <a:chOff x="0" y="0"/>
            <a:chExt cx="2061893" cy="1242896"/>
          </a:xfrm>
        </p:grpSpPr>
        <p:sp>
          <p:nvSpPr>
            <p:cNvPr id="531" name="Rectangle 30"/>
            <p:cNvSpPr/>
            <p:nvPr/>
          </p:nvSpPr>
          <p:spPr>
            <a:xfrm>
              <a:off x="0" y="0"/>
              <a:ext cx="306457" cy="1242897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32" name="Rectangle 29"/>
            <p:cNvSpPr/>
            <p:nvPr/>
          </p:nvSpPr>
          <p:spPr>
            <a:xfrm>
              <a:off x="305981" y="0"/>
              <a:ext cx="1755913" cy="302531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34" name="Rectangle 28"/>
          <p:cNvSpPr/>
          <p:nvPr/>
        </p:nvSpPr>
        <p:spPr>
          <a:xfrm>
            <a:off x="3093554" y="2463042"/>
            <a:ext cx="459687" cy="226898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35" name="TextBox 15"/>
          <p:cNvSpPr txBox="1"/>
          <p:nvPr/>
        </p:nvSpPr>
        <p:spPr>
          <a:xfrm>
            <a:off x="2030537" y="2387084"/>
            <a:ext cx="1057256" cy="328935"/>
          </a:xfrm>
          <a:prstGeom prst="rect">
            <a:avLst/>
          </a:prstGeom>
          <a:solidFill>
            <a:srgbClr val="FFFB00"/>
          </a:solidFill>
          <a:ln w="3175">
            <a:solidFill>
              <a:srgbClr val="77933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717" tIns="25717" rIns="25717" bIns="25717">
            <a:spAutoFit/>
          </a:bodyPr>
          <a:lstStyle/>
          <a:p>
            <a:pPr algn="ctr" defTabSz="257175">
              <a:defRPr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Pacto Abrahámico</a:t>
            </a:r>
          </a:p>
          <a:p>
            <a:pPr algn="ctr" defTabSz="257175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Gen 12:1-3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3299889" y="1285917"/>
            <a:ext cx="1143004" cy="554536"/>
            <a:chOff x="0" y="0"/>
            <a:chExt cx="1524004" cy="739379"/>
          </a:xfrm>
        </p:grpSpPr>
        <p:sp>
          <p:nvSpPr>
            <p:cNvPr id="536" name="Rectangle 9"/>
            <p:cNvSpPr/>
            <p:nvPr/>
          </p:nvSpPr>
          <p:spPr>
            <a:xfrm>
              <a:off x="0" y="0"/>
              <a:ext cx="1524004" cy="739379"/>
            </a:xfrm>
            <a:prstGeom prst="rect">
              <a:avLst/>
            </a:prstGeom>
            <a:solidFill>
              <a:srgbClr val="92D05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64306">
                <a:defRPr sz="900" b="1" cap="all" spc="54"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37" name="TextBox 16"/>
            <p:cNvSpPr txBox="1"/>
            <p:nvPr/>
          </p:nvSpPr>
          <p:spPr>
            <a:xfrm>
              <a:off x="179152" y="21075"/>
              <a:ext cx="1165702" cy="623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717" tIns="25717" rIns="25717" bIns="25717" numCol="1" anchor="t">
              <a:sp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 dirty="0" err="1"/>
                <a:t>Pacto</a:t>
              </a:r>
              <a:r>
                <a:rPr sz="900" dirty="0"/>
                <a:t> </a:t>
              </a:r>
              <a:r>
                <a:rPr sz="900" dirty="0" err="1"/>
                <a:t>Imobiliario</a:t>
              </a:r>
              <a:endParaRPr sz="900" dirty="0"/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 dirty="0"/>
                <a:t>“</a:t>
              </a:r>
              <a:r>
                <a:rPr sz="900" i="1" dirty="0"/>
                <a:t>Tierra</a:t>
              </a:r>
              <a:r>
                <a:rPr sz="900" dirty="0"/>
                <a:t>” </a:t>
              </a:r>
              <a:br>
                <a:rPr sz="900" dirty="0"/>
              </a:br>
              <a:r>
                <a:rPr sz="900" dirty="0" err="1"/>
                <a:t>Deut</a:t>
              </a:r>
              <a:r>
                <a:rPr sz="900" dirty="0"/>
                <a:t> .29-30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3299889" y="2319903"/>
            <a:ext cx="1143004" cy="531682"/>
            <a:chOff x="0" y="0"/>
            <a:chExt cx="1524004" cy="708907"/>
          </a:xfrm>
        </p:grpSpPr>
        <p:sp>
          <p:nvSpPr>
            <p:cNvPr id="539" name="Rectangle 10"/>
            <p:cNvSpPr/>
            <p:nvPr/>
          </p:nvSpPr>
          <p:spPr>
            <a:xfrm>
              <a:off x="0" y="21450"/>
              <a:ext cx="1524004" cy="687457"/>
            </a:xfrm>
            <a:prstGeom prst="rect">
              <a:avLst/>
            </a:prstGeom>
            <a:solidFill>
              <a:srgbClr val="5EF7D2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64306">
                <a:defRPr sz="900" b="1" cap="all" spc="54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40" name="TextBox 17"/>
            <p:cNvSpPr txBox="1"/>
            <p:nvPr/>
          </p:nvSpPr>
          <p:spPr>
            <a:xfrm>
              <a:off x="26652" y="0"/>
              <a:ext cx="1470699" cy="62324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sp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Pacto Davídico</a:t>
              </a:r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“</a:t>
              </a:r>
              <a:r>
                <a:rPr sz="900" i="1"/>
                <a:t>Simiente</a:t>
              </a:r>
              <a:r>
                <a:rPr sz="900"/>
                <a:t>” </a:t>
              </a:r>
              <a:br>
                <a:rPr sz="900"/>
              </a:br>
              <a:r>
                <a:rPr sz="900"/>
                <a:t>2 Sam 7:11-17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6325097" y="4146481"/>
            <a:ext cx="970050" cy="354083"/>
            <a:chOff x="0" y="0"/>
            <a:chExt cx="1293398" cy="472108"/>
          </a:xfrm>
        </p:grpSpPr>
        <p:sp>
          <p:nvSpPr>
            <p:cNvPr id="542" name="Rectangle 7"/>
            <p:cNvSpPr/>
            <p:nvPr/>
          </p:nvSpPr>
          <p:spPr>
            <a:xfrm>
              <a:off x="0" y="0"/>
              <a:ext cx="1293399" cy="472109"/>
            </a:xfrm>
            <a:prstGeom prst="rect">
              <a:avLst/>
            </a:prstGeom>
            <a:solidFill>
              <a:srgbClr val="FFBD1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17897">
                <a:defRPr sz="1200">
                  <a:latin typeface="Graphik"/>
                  <a:ea typeface="Graphik"/>
                  <a:cs typeface="Graphik"/>
                  <a:sym typeface="Graphik"/>
                </a:defRPr>
              </a:pPr>
              <a:endParaRPr sz="900"/>
            </a:p>
          </p:txBody>
        </p:sp>
        <p:sp>
          <p:nvSpPr>
            <p:cNvPr id="543" name="TextBox 19"/>
            <p:cNvSpPr txBox="1"/>
            <p:nvPr/>
          </p:nvSpPr>
          <p:spPr>
            <a:xfrm>
              <a:off x="33378" y="111933"/>
              <a:ext cx="1226642" cy="263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Reino Milenial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3093554" y="4146481"/>
            <a:ext cx="2321259" cy="354083"/>
            <a:chOff x="0" y="0"/>
            <a:chExt cx="3095010" cy="472108"/>
          </a:xfrm>
        </p:grpSpPr>
        <p:sp>
          <p:nvSpPr>
            <p:cNvPr id="548" name="Rectangle 4"/>
            <p:cNvSpPr/>
            <p:nvPr/>
          </p:nvSpPr>
          <p:spPr>
            <a:xfrm>
              <a:off x="0" y="0"/>
              <a:ext cx="3095011" cy="472109"/>
            </a:xfrm>
            <a:prstGeom prst="rect">
              <a:avLst/>
            </a:pr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17897">
                <a:defRPr sz="1200">
                  <a:latin typeface="Graphik"/>
                  <a:ea typeface="Graphik"/>
                  <a:cs typeface="Graphik"/>
                  <a:sym typeface="Graphik"/>
                </a:defRPr>
              </a:pPr>
              <a:endParaRPr sz="900"/>
            </a:p>
          </p:txBody>
        </p:sp>
        <p:sp>
          <p:nvSpPr>
            <p:cNvPr id="549" name="TextBox 21"/>
            <p:cNvSpPr txBox="1"/>
            <p:nvPr/>
          </p:nvSpPr>
          <p:spPr>
            <a:xfrm>
              <a:off x="764760" y="73665"/>
              <a:ext cx="1565490" cy="278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Israel y la Ley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2024776" y="4146481"/>
            <a:ext cx="1060829" cy="354083"/>
            <a:chOff x="0" y="0"/>
            <a:chExt cx="1414437" cy="472109"/>
          </a:xfrm>
        </p:grpSpPr>
        <p:sp>
          <p:nvSpPr>
            <p:cNvPr id="551" name="Rectangle 3"/>
            <p:cNvSpPr/>
            <p:nvPr/>
          </p:nvSpPr>
          <p:spPr>
            <a:xfrm>
              <a:off x="0" y="0"/>
              <a:ext cx="1414437" cy="472109"/>
            </a:xfrm>
            <a:prstGeom prst="rect">
              <a:avLst/>
            </a:prstGeom>
            <a:solidFill>
              <a:srgbClr val="17375E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2" name="TextBox 22"/>
            <p:cNvSpPr txBox="1"/>
            <p:nvPr/>
          </p:nvSpPr>
          <p:spPr>
            <a:xfrm>
              <a:off x="37061" y="73665"/>
              <a:ext cx="1340313" cy="278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 dirty="0">
                  <a:solidFill>
                    <a:schemeClr val="bg1"/>
                  </a:solidFill>
                </a:rPr>
                <a:t>Antes de la Ley</a:t>
              </a:r>
            </a:p>
          </p:txBody>
        </p:sp>
      </p:grpSp>
      <p:sp>
        <p:nvSpPr>
          <p:cNvPr id="554" name="Title 1"/>
          <p:cNvSpPr txBox="1"/>
          <p:nvPr/>
        </p:nvSpPr>
        <p:spPr>
          <a:xfrm>
            <a:off x="2025968" y="699193"/>
            <a:ext cx="5092066" cy="59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717" tIns="25717" rIns="25717" bIns="25717" anchor="ctr">
            <a:normAutofit/>
          </a:bodyPr>
          <a:lstStyle>
            <a:lvl1pPr algn="ctr" defTabSz="34290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00"/>
              <a:t>LOS PACTOS Y SU CUMPLIMIENTO EN EL REINO</a:t>
            </a:r>
          </a:p>
        </p:txBody>
      </p:sp>
      <p:grpSp>
        <p:nvGrpSpPr>
          <p:cNvPr id="558" name="Group"/>
          <p:cNvGrpSpPr/>
          <p:nvPr/>
        </p:nvGrpSpPr>
        <p:grpSpPr>
          <a:xfrm>
            <a:off x="4653691" y="1388539"/>
            <a:ext cx="1129682" cy="2747475"/>
            <a:chOff x="0" y="0"/>
            <a:chExt cx="1506241" cy="3663299"/>
          </a:xfrm>
        </p:grpSpPr>
        <p:sp>
          <p:nvSpPr>
            <p:cNvPr id="555" name="Rectangle 12"/>
            <p:cNvSpPr/>
            <p:nvPr/>
          </p:nvSpPr>
          <p:spPr>
            <a:xfrm>
              <a:off x="479327" y="0"/>
              <a:ext cx="538370" cy="3663300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6" name="Rectangle 13"/>
            <p:cNvSpPr/>
            <p:nvPr/>
          </p:nvSpPr>
          <p:spPr>
            <a:xfrm>
              <a:off x="1005145" y="499730"/>
              <a:ext cx="501097" cy="484533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7" name="Rectangle 14"/>
            <p:cNvSpPr/>
            <p:nvPr/>
          </p:nvSpPr>
          <p:spPr>
            <a:xfrm>
              <a:off x="0" y="499730"/>
              <a:ext cx="501097" cy="484533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59" name="Ratificado"/>
          <p:cNvSpPr txBox="1"/>
          <p:nvPr/>
        </p:nvSpPr>
        <p:spPr>
          <a:xfrm>
            <a:off x="4726002" y="1820022"/>
            <a:ext cx="985061" cy="207749"/>
          </a:xfrm>
          <a:prstGeom prst="rect">
            <a:avLst/>
          </a:prstGeom>
          <a:solidFill>
            <a:srgbClr val="00C98F"/>
          </a:solidFill>
          <a:ln w="12700">
            <a:solidFill>
              <a:srgbClr val="96991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219075">
              <a:defRPr sz="1800" b="1" cap="all" spc="108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350" dirty="0" err="1"/>
              <a:t>Ratificado</a:t>
            </a:r>
            <a:endParaRPr sz="1350" dirty="0"/>
          </a:p>
        </p:txBody>
      </p:sp>
      <p:sp>
        <p:nvSpPr>
          <p:cNvPr id="560" name="Rectangle"/>
          <p:cNvSpPr/>
          <p:nvPr/>
        </p:nvSpPr>
        <p:spPr>
          <a:xfrm>
            <a:off x="6157615" y="4150054"/>
            <a:ext cx="146447" cy="357188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317897">
              <a:defRPr sz="1200">
                <a:latin typeface="Graphik"/>
                <a:ea typeface="Graphik"/>
                <a:cs typeface="Graphik"/>
                <a:sym typeface="Graphik"/>
              </a:defRPr>
            </a:pPr>
            <a:endParaRPr sz="900"/>
          </a:p>
        </p:txBody>
      </p:sp>
      <p:sp>
        <p:nvSpPr>
          <p:cNvPr id="561" name="Promesas hechas"/>
          <p:cNvSpPr/>
          <p:nvPr/>
        </p:nvSpPr>
        <p:spPr>
          <a:xfrm>
            <a:off x="1290462" y="1119831"/>
            <a:ext cx="1343592" cy="104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155" y="2728"/>
                </a:lnTo>
                <a:lnTo>
                  <a:pt x="14319" y="589"/>
                </a:lnTo>
                <a:lnTo>
                  <a:pt x="14717" y="3611"/>
                </a:lnTo>
                <a:lnTo>
                  <a:pt x="17456" y="2293"/>
                </a:lnTo>
                <a:lnTo>
                  <a:pt x="16855" y="5281"/>
                </a:lnTo>
                <a:lnTo>
                  <a:pt x="19872" y="4927"/>
                </a:lnTo>
                <a:lnTo>
                  <a:pt x="18337" y="7557"/>
                </a:lnTo>
                <a:lnTo>
                  <a:pt x="21305" y="8205"/>
                </a:lnTo>
                <a:lnTo>
                  <a:pt x="19002" y="10192"/>
                </a:lnTo>
                <a:lnTo>
                  <a:pt x="21600" y="11772"/>
                </a:lnTo>
                <a:lnTo>
                  <a:pt x="18778" y="12901"/>
                </a:lnTo>
                <a:lnTo>
                  <a:pt x="20724" y="15242"/>
                </a:lnTo>
                <a:lnTo>
                  <a:pt x="17690" y="15391"/>
                </a:lnTo>
                <a:lnTo>
                  <a:pt x="18773" y="18239"/>
                </a:lnTo>
                <a:lnTo>
                  <a:pt x="15855" y="17391"/>
                </a:lnTo>
                <a:lnTo>
                  <a:pt x="15958" y="20438"/>
                </a:lnTo>
                <a:lnTo>
                  <a:pt x="13472" y="18685"/>
                </a:lnTo>
                <a:lnTo>
                  <a:pt x="12584" y="21600"/>
                </a:lnTo>
                <a:lnTo>
                  <a:pt x="10800" y="19133"/>
                </a:lnTo>
                <a:lnTo>
                  <a:pt x="9016" y="21600"/>
                </a:lnTo>
                <a:lnTo>
                  <a:pt x="8128" y="18685"/>
                </a:lnTo>
                <a:lnTo>
                  <a:pt x="5642" y="20438"/>
                </a:lnTo>
                <a:lnTo>
                  <a:pt x="5745" y="17391"/>
                </a:lnTo>
                <a:lnTo>
                  <a:pt x="2827" y="18239"/>
                </a:lnTo>
                <a:lnTo>
                  <a:pt x="3910" y="15391"/>
                </a:lnTo>
                <a:lnTo>
                  <a:pt x="876" y="15242"/>
                </a:lnTo>
                <a:lnTo>
                  <a:pt x="2822" y="12901"/>
                </a:lnTo>
                <a:lnTo>
                  <a:pt x="0" y="11772"/>
                </a:lnTo>
                <a:lnTo>
                  <a:pt x="2598" y="10192"/>
                </a:lnTo>
                <a:lnTo>
                  <a:pt x="295" y="8205"/>
                </a:lnTo>
                <a:lnTo>
                  <a:pt x="3263" y="7557"/>
                </a:lnTo>
                <a:lnTo>
                  <a:pt x="1728" y="4927"/>
                </a:lnTo>
                <a:lnTo>
                  <a:pt x="4745" y="5281"/>
                </a:lnTo>
                <a:lnTo>
                  <a:pt x="4144" y="2293"/>
                </a:lnTo>
                <a:lnTo>
                  <a:pt x="6883" y="3611"/>
                </a:lnTo>
                <a:lnTo>
                  <a:pt x="7281" y="589"/>
                </a:lnTo>
                <a:lnTo>
                  <a:pt x="9445" y="2728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6991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1600" b="1" cap="all" spc="96">
                <a:solidFill>
                  <a:srgbClr val="555952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200"/>
              <a:t>Promesas hechas</a:t>
            </a:r>
          </a:p>
        </p:txBody>
      </p:sp>
      <p:sp>
        <p:nvSpPr>
          <p:cNvPr id="562" name="Promesas cumplidas"/>
          <p:cNvSpPr/>
          <p:nvPr/>
        </p:nvSpPr>
        <p:spPr>
          <a:xfrm>
            <a:off x="6609927" y="2636964"/>
            <a:ext cx="1343592" cy="104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155" y="2728"/>
                </a:lnTo>
                <a:lnTo>
                  <a:pt x="14319" y="589"/>
                </a:lnTo>
                <a:lnTo>
                  <a:pt x="14717" y="3611"/>
                </a:lnTo>
                <a:lnTo>
                  <a:pt x="17456" y="2293"/>
                </a:lnTo>
                <a:lnTo>
                  <a:pt x="16855" y="5281"/>
                </a:lnTo>
                <a:lnTo>
                  <a:pt x="19872" y="4927"/>
                </a:lnTo>
                <a:lnTo>
                  <a:pt x="18337" y="7557"/>
                </a:lnTo>
                <a:lnTo>
                  <a:pt x="21305" y="8205"/>
                </a:lnTo>
                <a:lnTo>
                  <a:pt x="19002" y="10192"/>
                </a:lnTo>
                <a:lnTo>
                  <a:pt x="21600" y="11772"/>
                </a:lnTo>
                <a:lnTo>
                  <a:pt x="18778" y="12901"/>
                </a:lnTo>
                <a:lnTo>
                  <a:pt x="20724" y="15242"/>
                </a:lnTo>
                <a:lnTo>
                  <a:pt x="17690" y="15391"/>
                </a:lnTo>
                <a:lnTo>
                  <a:pt x="18773" y="18239"/>
                </a:lnTo>
                <a:lnTo>
                  <a:pt x="15855" y="17391"/>
                </a:lnTo>
                <a:lnTo>
                  <a:pt x="15958" y="20438"/>
                </a:lnTo>
                <a:lnTo>
                  <a:pt x="13472" y="18685"/>
                </a:lnTo>
                <a:lnTo>
                  <a:pt x="12584" y="21600"/>
                </a:lnTo>
                <a:lnTo>
                  <a:pt x="10800" y="19133"/>
                </a:lnTo>
                <a:lnTo>
                  <a:pt x="9016" y="21600"/>
                </a:lnTo>
                <a:lnTo>
                  <a:pt x="8128" y="18685"/>
                </a:lnTo>
                <a:lnTo>
                  <a:pt x="5642" y="20438"/>
                </a:lnTo>
                <a:lnTo>
                  <a:pt x="5745" y="17391"/>
                </a:lnTo>
                <a:lnTo>
                  <a:pt x="2827" y="18239"/>
                </a:lnTo>
                <a:lnTo>
                  <a:pt x="3910" y="15391"/>
                </a:lnTo>
                <a:lnTo>
                  <a:pt x="876" y="15242"/>
                </a:lnTo>
                <a:lnTo>
                  <a:pt x="2822" y="12901"/>
                </a:lnTo>
                <a:lnTo>
                  <a:pt x="0" y="11772"/>
                </a:lnTo>
                <a:lnTo>
                  <a:pt x="2598" y="10192"/>
                </a:lnTo>
                <a:lnTo>
                  <a:pt x="295" y="8205"/>
                </a:lnTo>
                <a:lnTo>
                  <a:pt x="3263" y="7557"/>
                </a:lnTo>
                <a:lnTo>
                  <a:pt x="1728" y="4927"/>
                </a:lnTo>
                <a:lnTo>
                  <a:pt x="4745" y="5281"/>
                </a:lnTo>
                <a:lnTo>
                  <a:pt x="4144" y="2293"/>
                </a:lnTo>
                <a:lnTo>
                  <a:pt x="6883" y="3611"/>
                </a:lnTo>
                <a:lnTo>
                  <a:pt x="7281" y="589"/>
                </a:lnTo>
                <a:lnTo>
                  <a:pt x="9445" y="2728"/>
                </a:lnTo>
                <a:close/>
              </a:path>
            </a:pathLst>
          </a:custGeom>
          <a:solidFill>
            <a:srgbClr val="000034"/>
          </a:solidFill>
          <a:ln w="3175">
            <a:miter lim="400000"/>
          </a:ln>
          <a:effectLst>
            <a:outerShdw blurRad="635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1600" b="1" cap="all" spc="96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200" dirty="0" err="1">
                <a:solidFill>
                  <a:schemeClr val="bg1"/>
                </a:solidFill>
              </a:rPr>
              <a:t>Promesas</a:t>
            </a:r>
            <a:r>
              <a:rPr sz="1200" dirty="0">
                <a:solidFill>
                  <a:schemeClr val="bg1"/>
                </a:solidFill>
              </a:rPr>
              <a:t> </a:t>
            </a:r>
            <a:r>
              <a:rPr sz="1200" dirty="0" err="1">
                <a:solidFill>
                  <a:schemeClr val="bg1"/>
                </a:solidFill>
              </a:rPr>
              <a:t>cumplidas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565" name="Group"/>
          <p:cNvGrpSpPr/>
          <p:nvPr/>
        </p:nvGrpSpPr>
        <p:grpSpPr>
          <a:xfrm>
            <a:off x="3347011" y="3186196"/>
            <a:ext cx="1103024" cy="554534"/>
            <a:chOff x="0" y="0"/>
            <a:chExt cx="1470697" cy="739378"/>
          </a:xfrm>
          <a:solidFill>
            <a:srgbClr val="FFC000"/>
          </a:solidFill>
        </p:grpSpPr>
        <p:sp>
          <p:nvSpPr>
            <p:cNvPr id="563" name="Rectangle"/>
            <p:cNvSpPr/>
            <p:nvPr/>
          </p:nvSpPr>
          <p:spPr>
            <a:xfrm>
              <a:off x="25994" y="-1"/>
              <a:ext cx="1418710" cy="739380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algn="ctr" defTabSz="164306">
                <a:defRPr sz="900" b="1" cap="all" spc="54"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64" name="TextBox 17"/>
            <p:cNvSpPr txBox="1"/>
            <p:nvPr/>
          </p:nvSpPr>
          <p:spPr>
            <a:xfrm>
              <a:off x="0" y="43741"/>
              <a:ext cx="1470698" cy="65189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Nuevo Pacto</a:t>
              </a:r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“</a:t>
              </a:r>
              <a:r>
                <a:rPr sz="900" i="1"/>
                <a:t>Bendición</a:t>
              </a:r>
              <a:r>
                <a:rPr sz="900"/>
                <a:t>” </a:t>
              </a:r>
              <a:br>
                <a:rPr sz="900"/>
              </a:br>
              <a:r>
                <a:rPr sz="900"/>
                <a:t>Jer 31/Eze 36</a:t>
              </a:r>
            </a:p>
          </p:txBody>
        </p:sp>
      </p:grpSp>
      <p:sp>
        <p:nvSpPr>
          <p:cNvPr id="572" name="Connection Line"/>
          <p:cNvSpPr/>
          <p:nvPr/>
        </p:nvSpPr>
        <p:spPr>
          <a:xfrm>
            <a:off x="4419386" y="2053415"/>
            <a:ext cx="884965" cy="137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31" h="19805" extrusionOk="0">
                <a:moveTo>
                  <a:pt x="0" y="19378"/>
                </a:moveTo>
                <a:cubicBezTo>
                  <a:pt x="15794" y="21600"/>
                  <a:pt x="21600" y="15141"/>
                  <a:pt x="17418" y="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567" name="Line"/>
          <p:cNvSpPr/>
          <p:nvPr/>
        </p:nvSpPr>
        <p:spPr>
          <a:xfrm>
            <a:off x="5230454" y="2071653"/>
            <a:ext cx="1151235" cy="188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600" extrusionOk="0">
                <a:moveTo>
                  <a:pt x="0" y="0"/>
                </a:moveTo>
                <a:cubicBezTo>
                  <a:pt x="118" y="673"/>
                  <a:pt x="213" y="1338"/>
                  <a:pt x="287" y="1997"/>
                </a:cubicBezTo>
                <a:cubicBezTo>
                  <a:pt x="340" y="2464"/>
                  <a:pt x="387" y="2955"/>
                  <a:pt x="822" y="3354"/>
                </a:cubicBezTo>
                <a:cubicBezTo>
                  <a:pt x="1800" y="4252"/>
                  <a:pt x="3459" y="4169"/>
                  <a:pt x="5132" y="4135"/>
                </a:cubicBezTo>
                <a:cubicBezTo>
                  <a:pt x="6695" y="4104"/>
                  <a:pt x="8464" y="4262"/>
                  <a:pt x="10123" y="4256"/>
                </a:cubicBezTo>
                <a:cubicBezTo>
                  <a:pt x="13025" y="4245"/>
                  <a:pt x="17999" y="3100"/>
                  <a:pt x="18720" y="4661"/>
                </a:cubicBezTo>
                <a:cubicBezTo>
                  <a:pt x="21600" y="10900"/>
                  <a:pt x="19220" y="17283"/>
                  <a:pt x="19092" y="2160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14288" tIns="14288" rIns="14288" bIns="14288" anchor="ctr"/>
          <a:lstStyle/>
          <a:p>
            <a:pPr defTabSz="232172">
              <a:lnSpc>
                <a:spcPct val="80000"/>
              </a:lnSpc>
              <a:spcBef>
                <a:spcPts val="975"/>
              </a:spcBef>
              <a:defRPr spc="-14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endParaRPr sz="1350"/>
          </a:p>
        </p:txBody>
      </p:sp>
      <p:sp>
        <p:nvSpPr>
          <p:cNvPr id="568" name="Cumplimiento"/>
          <p:cNvSpPr txBox="1"/>
          <p:nvPr/>
        </p:nvSpPr>
        <p:spPr>
          <a:xfrm>
            <a:off x="5416603" y="2177840"/>
            <a:ext cx="1042784" cy="138499"/>
          </a:xfrm>
          <a:prstGeom prst="rect">
            <a:avLst/>
          </a:prstGeom>
          <a:solidFill>
            <a:srgbClr val="DDDED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685800">
              <a:defRPr sz="1200">
                <a:solidFill>
                  <a:srgbClr val="001B5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rPr sz="900"/>
              <a:t>Cumplimiento</a:t>
            </a:r>
          </a:p>
        </p:txBody>
      </p:sp>
    </p:spTree>
    <p:extLst>
      <p:ext uri="{BB962C8B-B14F-4D97-AF65-F5344CB8AC3E}">
        <p14:creationId xmlns:p14="http://schemas.microsoft.com/office/powerpoint/2010/main" val="388268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5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 animBg="1" advAuto="0"/>
      <p:bldP spid="523" grpId="0" animBg="1" advAuto="0"/>
      <p:bldP spid="526" grpId="0" animBg="1" advAuto="0"/>
      <p:bldP spid="527" grpId="0" animBg="1" advAuto="0"/>
      <p:bldP spid="530" grpId="0" animBg="1" advAuto="0"/>
      <p:bldP spid="533" grpId="0" animBg="1" advAuto="0"/>
      <p:bldP spid="534" grpId="0" animBg="1" advAuto="0"/>
      <p:bldP spid="535" grpId="0" animBg="1" advAuto="0"/>
      <p:bldP spid="538" grpId="0" animBg="1" advAuto="0"/>
      <p:bldP spid="541" grpId="0" animBg="1" advAuto="0"/>
      <p:bldP spid="544" grpId="0" animBg="1" advAuto="0"/>
      <p:bldP spid="550" grpId="0" animBg="1" advAuto="0"/>
      <p:bldP spid="558" grpId="0" animBg="1" advAuto="0"/>
      <p:bldP spid="559" grpId="2" animBg="1"/>
      <p:bldP spid="561" grpId="0" animBg="1" advAuto="0"/>
      <p:bldP spid="562" grpId="0" animBg="1" advAuto="0"/>
      <p:bldP spid="565" grpId="0" animBg="1" advAuto="0"/>
      <p:bldP spid="572" grpId="0" animBg="1" advAuto="0"/>
      <p:bldP spid="567" grpId="0" animBg="1" advAuto="0"/>
      <p:bldP spid="568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"/>
          <p:cNvSpPr/>
          <p:nvPr/>
        </p:nvSpPr>
        <p:spPr>
          <a:xfrm>
            <a:off x="1135744" y="648599"/>
            <a:ext cx="6872513" cy="3846302"/>
          </a:xfrm>
          <a:prstGeom prst="rect">
            <a:avLst/>
          </a:prstGeom>
          <a:solidFill>
            <a:srgbClr val="FFFFFF"/>
          </a:solidFill>
          <a:ln w="12700">
            <a:solidFill>
              <a:srgbClr val="969913"/>
            </a:solidFill>
          </a:ln>
        </p:spPr>
        <p:txBody>
          <a:bodyPr lIns="0" tIns="0" rIns="0" bIns="0"/>
          <a:lstStyle/>
          <a:p>
            <a:pPr defTabSz="514350">
              <a:defRPr sz="1200">
                <a:solidFill>
                  <a:srgbClr val="001B5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endParaRPr sz="900"/>
          </a:p>
        </p:txBody>
      </p:sp>
      <p:grpSp>
        <p:nvGrpSpPr>
          <p:cNvPr id="521" name="Group"/>
          <p:cNvGrpSpPr/>
          <p:nvPr/>
        </p:nvGrpSpPr>
        <p:grpSpPr>
          <a:xfrm>
            <a:off x="6337628" y="3738939"/>
            <a:ext cx="944988" cy="354083"/>
            <a:chOff x="0" y="0"/>
            <a:chExt cx="1259982" cy="472108"/>
          </a:xfrm>
        </p:grpSpPr>
        <p:sp>
          <p:nvSpPr>
            <p:cNvPr id="519" name="Rectangle 6"/>
            <p:cNvSpPr/>
            <p:nvPr/>
          </p:nvSpPr>
          <p:spPr>
            <a:xfrm>
              <a:off x="0" y="0"/>
              <a:ext cx="1259983" cy="472109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20" name="TextBox 20"/>
            <p:cNvSpPr txBox="1"/>
            <p:nvPr/>
          </p:nvSpPr>
          <p:spPr>
            <a:xfrm>
              <a:off x="5033" y="111276"/>
              <a:ext cx="1249776" cy="249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685800">
                <a:spcBef>
                  <a:spcPts val="500"/>
                </a:spcBef>
                <a:defRPr sz="1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La Iglesia</a:t>
              </a:r>
            </a:p>
          </p:txBody>
        </p:sp>
      </p:grpSp>
      <p:sp>
        <p:nvSpPr>
          <p:cNvPr id="522" name="Rectangle 29"/>
          <p:cNvSpPr/>
          <p:nvPr/>
        </p:nvSpPr>
        <p:spPr>
          <a:xfrm>
            <a:off x="4445385" y="1483548"/>
            <a:ext cx="676025" cy="226899"/>
          </a:xfrm>
          <a:prstGeom prst="rect">
            <a:avLst/>
          </a:prstGeom>
          <a:solidFill>
            <a:srgbClr val="DDDDD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23" name="Rectangle 32"/>
          <p:cNvSpPr/>
          <p:nvPr/>
        </p:nvSpPr>
        <p:spPr>
          <a:xfrm>
            <a:off x="4432830" y="3345770"/>
            <a:ext cx="605418" cy="235387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grpSp>
        <p:nvGrpSpPr>
          <p:cNvPr id="526" name="Group"/>
          <p:cNvGrpSpPr/>
          <p:nvPr/>
        </p:nvGrpSpPr>
        <p:grpSpPr>
          <a:xfrm>
            <a:off x="2466147" y="2741763"/>
            <a:ext cx="1111942" cy="838919"/>
            <a:chOff x="0" y="0"/>
            <a:chExt cx="1482587" cy="1118557"/>
          </a:xfrm>
        </p:grpSpPr>
        <p:sp>
          <p:nvSpPr>
            <p:cNvPr id="524" name="Rectangle 31"/>
            <p:cNvSpPr/>
            <p:nvPr/>
          </p:nvSpPr>
          <p:spPr>
            <a:xfrm>
              <a:off x="0" y="0"/>
              <a:ext cx="306457" cy="1118557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25" name="Rectangle 32"/>
            <p:cNvSpPr/>
            <p:nvPr/>
          </p:nvSpPr>
          <p:spPr>
            <a:xfrm>
              <a:off x="0" y="804502"/>
              <a:ext cx="1482588" cy="314056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27" name="Rectangle 36"/>
          <p:cNvSpPr/>
          <p:nvPr/>
        </p:nvSpPr>
        <p:spPr>
          <a:xfrm>
            <a:off x="4416707" y="2477460"/>
            <a:ext cx="637665" cy="226899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grpSp>
        <p:nvGrpSpPr>
          <p:cNvPr id="530" name="Group"/>
          <p:cNvGrpSpPr/>
          <p:nvPr/>
        </p:nvGrpSpPr>
        <p:grpSpPr>
          <a:xfrm>
            <a:off x="5415589" y="2321893"/>
            <a:ext cx="1183277" cy="1814121"/>
            <a:chOff x="0" y="0"/>
            <a:chExt cx="1577700" cy="2418826"/>
          </a:xfrm>
        </p:grpSpPr>
        <p:sp>
          <p:nvSpPr>
            <p:cNvPr id="528" name="Rectangle 32"/>
            <p:cNvSpPr/>
            <p:nvPr/>
          </p:nvSpPr>
          <p:spPr>
            <a:xfrm>
              <a:off x="0" y="0"/>
              <a:ext cx="1338368" cy="311959"/>
            </a:xfrm>
            <a:prstGeom prst="rect">
              <a:avLst/>
            </a:prstGeom>
            <a:solidFill>
              <a:srgbClr val="DDDDDD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29" name="Down Arrow 33"/>
            <p:cNvSpPr/>
            <p:nvPr/>
          </p:nvSpPr>
          <p:spPr>
            <a:xfrm>
              <a:off x="830463" y="0"/>
              <a:ext cx="747238" cy="241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133"/>
                  </a:moveTo>
                  <a:lnTo>
                    <a:pt x="5400" y="16133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133"/>
                  </a:lnTo>
                  <a:lnTo>
                    <a:pt x="21600" y="16133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DDDDDD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33" name="Group"/>
          <p:cNvGrpSpPr/>
          <p:nvPr/>
        </p:nvGrpSpPr>
        <p:grpSpPr>
          <a:xfrm>
            <a:off x="2466146" y="1469128"/>
            <a:ext cx="1546421" cy="932173"/>
            <a:chOff x="0" y="0"/>
            <a:chExt cx="2061893" cy="1242896"/>
          </a:xfrm>
        </p:grpSpPr>
        <p:sp>
          <p:nvSpPr>
            <p:cNvPr id="531" name="Rectangle 30"/>
            <p:cNvSpPr/>
            <p:nvPr/>
          </p:nvSpPr>
          <p:spPr>
            <a:xfrm>
              <a:off x="0" y="0"/>
              <a:ext cx="306457" cy="1242897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32" name="Rectangle 29"/>
            <p:cNvSpPr/>
            <p:nvPr/>
          </p:nvSpPr>
          <p:spPr>
            <a:xfrm>
              <a:off x="305981" y="0"/>
              <a:ext cx="1755913" cy="302531"/>
            </a:xfrm>
            <a:prstGeom prst="rect">
              <a:avLst/>
            </a:prstGeom>
            <a:solidFill>
              <a:srgbClr val="D9D9D9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34" name="Rectangle 28"/>
          <p:cNvSpPr/>
          <p:nvPr/>
        </p:nvSpPr>
        <p:spPr>
          <a:xfrm>
            <a:off x="3093554" y="2463042"/>
            <a:ext cx="459687" cy="226898"/>
          </a:xfrm>
          <a:prstGeom prst="rect">
            <a:avLst/>
          </a:prstGeom>
          <a:solidFill>
            <a:srgbClr val="D9D9D9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257175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35" name="TextBox 15"/>
          <p:cNvSpPr txBox="1"/>
          <p:nvPr/>
        </p:nvSpPr>
        <p:spPr>
          <a:xfrm>
            <a:off x="2030537" y="2387084"/>
            <a:ext cx="1057256" cy="328935"/>
          </a:xfrm>
          <a:prstGeom prst="rect">
            <a:avLst/>
          </a:prstGeom>
          <a:solidFill>
            <a:srgbClr val="FFFB00"/>
          </a:solidFill>
          <a:ln w="3175">
            <a:solidFill>
              <a:srgbClr val="77933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717" tIns="25717" rIns="25717" bIns="25717">
            <a:spAutoFit/>
          </a:bodyPr>
          <a:lstStyle/>
          <a:p>
            <a:pPr algn="ctr" defTabSz="257175">
              <a:defRPr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Pacto Abrahámico</a:t>
            </a:r>
          </a:p>
          <a:p>
            <a:pPr algn="ctr" defTabSz="257175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Gen 12:1-3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3299889" y="1285917"/>
            <a:ext cx="1143004" cy="554536"/>
            <a:chOff x="0" y="0"/>
            <a:chExt cx="1524004" cy="739379"/>
          </a:xfrm>
        </p:grpSpPr>
        <p:sp>
          <p:nvSpPr>
            <p:cNvPr id="536" name="Rectangle 9"/>
            <p:cNvSpPr/>
            <p:nvPr/>
          </p:nvSpPr>
          <p:spPr>
            <a:xfrm>
              <a:off x="0" y="0"/>
              <a:ext cx="1524004" cy="739379"/>
            </a:xfrm>
            <a:prstGeom prst="rect">
              <a:avLst/>
            </a:prstGeom>
            <a:solidFill>
              <a:srgbClr val="92D05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64306">
                <a:defRPr sz="900" b="1" cap="all" spc="54"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37" name="TextBox 16"/>
            <p:cNvSpPr txBox="1"/>
            <p:nvPr/>
          </p:nvSpPr>
          <p:spPr>
            <a:xfrm>
              <a:off x="179152" y="21075"/>
              <a:ext cx="1165702" cy="623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717" tIns="25717" rIns="25717" bIns="25717" numCol="1" anchor="t">
              <a:sp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 dirty="0" err="1"/>
                <a:t>Pacto</a:t>
              </a:r>
              <a:r>
                <a:rPr sz="900" dirty="0"/>
                <a:t> </a:t>
              </a:r>
              <a:r>
                <a:rPr sz="900" dirty="0" err="1"/>
                <a:t>Imobiliario</a:t>
              </a:r>
              <a:endParaRPr sz="900" dirty="0"/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 dirty="0"/>
                <a:t>“</a:t>
              </a:r>
              <a:r>
                <a:rPr sz="900" i="1" dirty="0"/>
                <a:t>Tierra</a:t>
              </a:r>
              <a:r>
                <a:rPr sz="900" dirty="0"/>
                <a:t>” </a:t>
              </a:r>
              <a:br>
                <a:rPr sz="900" dirty="0"/>
              </a:br>
              <a:r>
                <a:rPr sz="900" dirty="0" err="1"/>
                <a:t>Deut</a:t>
              </a:r>
              <a:r>
                <a:rPr sz="900" dirty="0"/>
                <a:t> .29-30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3299889" y="2319903"/>
            <a:ext cx="1143004" cy="531682"/>
            <a:chOff x="0" y="0"/>
            <a:chExt cx="1524004" cy="708907"/>
          </a:xfrm>
        </p:grpSpPr>
        <p:sp>
          <p:nvSpPr>
            <p:cNvPr id="539" name="Rectangle 10"/>
            <p:cNvSpPr/>
            <p:nvPr/>
          </p:nvSpPr>
          <p:spPr>
            <a:xfrm>
              <a:off x="0" y="21450"/>
              <a:ext cx="1524004" cy="687457"/>
            </a:xfrm>
            <a:prstGeom prst="rect">
              <a:avLst/>
            </a:prstGeom>
            <a:solidFill>
              <a:srgbClr val="5EF7D2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64306">
                <a:defRPr sz="900" b="1" cap="all" spc="54">
                  <a:solidFill>
                    <a:srgbClr val="000000"/>
                  </a:solidFill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40" name="TextBox 17"/>
            <p:cNvSpPr txBox="1"/>
            <p:nvPr/>
          </p:nvSpPr>
          <p:spPr>
            <a:xfrm>
              <a:off x="26652" y="0"/>
              <a:ext cx="1470699" cy="62324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sp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Pacto Davídico</a:t>
              </a:r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“</a:t>
              </a:r>
              <a:r>
                <a:rPr sz="900" i="1"/>
                <a:t>Simiente</a:t>
              </a:r>
              <a:r>
                <a:rPr sz="900"/>
                <a:t>” </a:t>
              </a:r>
              <a:br>
                <a:rPr sz="900"/>
              </a:br>
              <a:r>
                <a:rPr sz="900"/>
                <a:t>2 Sam 7:11-17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6325097" y="4146481"/>
            <a:ext cx="970050" cy="354083"/>
            <a:chOff x="0" y="0"/>
            <a:chExt cx="1293398" cy="472108"/>
          </a:xfrm>
        </p:grpSpPr>
        <p:sp>
          <p:nvSpPr>
            <p:cNvPr id="542" name="Rectangle 7"/>
            <p:cNvSpPr/>
            <p:nvPr/>
          </p:nvSpPr>
          <p:spPr>
            <a:xfrm>
              <a:off x="0" y="0"/>
              <a:ext cx="1293399" cy="472109"/>
            </a:xfrm>
            <a:prstGeom prst="rect">
              <a:avLst/>
            </a:prstGeom>
            <a:solidFill>
              <a:srgbClr val="FFBD1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17897">
                <a:defRPr sz="1200">
                  <a:latin typeface="Graphik"/>
                  <a:ea typeface="Graphik"/>
                  <a:cs typeface="Graphik"/>
                  <a:sym typeface="Graphik"/>
                </a:defRPr>
              </a:pPr>
              <a:endParaRPr sz="900"/>
            </a:p>
          </p:txBody>
        </p:sp>
        <p:sp>
          <p:nvSpPr>
            <p:cNvPr id="543" name="TextBox 19"/>
            <p:cNvSpPr txBox="1"/>
            <p:nvPr/>
          </p:nvSpPr>
          <p:spPr>
            <a:xfrm>
              <a:off x="33378" y="111933"/>
              <a:ext cx="1226642" cy="263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Reino Milenial</a:t>
              </a:r>
            </a:p>
          </p:txBody>
        </p:sp>
      </p:grpSp>
      <p:grpSp>
        <p:nvGrpSpPr>
          <p:cNvPr id="547" name="Group"/>
          <p:cNvGrpSpPr/>
          <p:nvPr/>
        </p:nvGrpSpPr>
        <p:grpSpPr>
          <a:xfrm>
            <a:off x="5435056" y="4150054"/>
            <a:ext cx="695043" cy="354082"/>
            <a:chOff x="0" y="0"/>
            <a:chExt cx="926722" cy="472108"/>
          </a:xfrm>
        </p:grpSpPr>
        <p:sp>
          <p:nvSpPr>
            <p:cNvPr id="545" name="Rectangle 6"/>
            <p:cNvSpPr/>
            <p:nvPr/>
          </p:nvSpPr>
          <p:spPr>
            <a:xfrm>
              <a:off x="0" y="0"/>
              <a:ext cx="926723" cy="472109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46" name="TextBox 20"/>
            <p:cNvSpPr txBox="1"/>
            <p:nvPr/>
          </p:nvSpPr>
          <p:spPr>
            <a:xfrm>
              <a:off x="3702" y="111276"/>
              <a:ext cx="919215" cy="249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685800">
                <a:spcBef>
                  <a:spcPts val="500"/>
                </a:spcBef>
                <a:defRPr sz="1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La Iglesia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3093554" y="4146481"/>
            <a:ext cx="2321259" cy="354083"/>
            <a:chOff x="0" y="0"/>
            <a:chExt cx="3095010" cy="472108"/>
          </a:xfrm>
        </p:grpSpPr>
        <p:sp>
          <p:nvSpPr>
            <p:cNvPr id="548" name="Rectangle 4"/>
            <p:cNvSpPr/>
            <p:nvPr/>
          </p:nvSpPr>
          <p:spPr>
            <a:xfrm>
              <a:off x="0" y="0"/>
              <a:ext cx="3095011" cy="472109"/>
            </a:xfrm>
            <a:prstGeom prst="rect">
              <a:avLst/>
            </a:pr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17897">
                <a:defRPr sz="1200">
                  <a:latin typeface="Graphik"/>
                  <a:ea typeface="Graphik"/>
                  <a:cs typeface="Graphik"/>
                  <a:sym typeface="Graphik"/>
                </a:defRPr>
              </a:pPr>
              <a:endParaRPr sz="900"/>
            </a:p>
          </p:txBody>
        </p:sp>
        <p:sp>
          <p:nvSpPr>
            <p:cNvPr id="549" name="TextBox 21"/>
            <p:cNvSpPr txBox="1"/>
            <p:nvPr/>
          </p:nvSpPr>
          <p:spPr>
            <a:xfrm>
              <a:off x="764760" y="73665"/>
              <a:ext cx="1565490" cy="278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Israel y la Ley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2024776" y="4146481"/>
            <a:ext cx="1060829" cy="354083"/>
            <a:chOff x="0" y="0"/>
            <a:chExt cx="1414437" cy="472109"/>
          </a:xfrm>
        </p:grpSpPr>
        <p:sp>
          <p:nvSpPr>
            <p:cNvPr id="551" name="Rectangle 3"/>
            <p:cNvSpPr/>
            <p:nvPr/>
          </p:nvSpPr>
          <p:spPr>
            <a:xfrm>
              <a:off x="0" y="0"/>
              <a:ext cx="1414437" cy="472109"/>
            </a:xfrm>
            <a:prstGeom prst="rect">
              <a:avLst/>
            </a:prstGeom>
            <a:solidFill>
              <a:srgbClr val="17375E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2" name="TextBox 22"/>
            <p:cNvSpPr txBox="1"/>
            <p:nvPr/>
          </p:nvSpPr>
          <p:spPr>
            <a:xfrm>
              <a:off x="37061" y="73665"/>
              <a:ext cx="1340313" cy="278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342900">
                <a:defRPr sz="12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 dirty="0">
                  <a:solidFill>
                    <a:schemeClr val="bg1"/>
                  </a:solidFill>
                </a:rPr>
                <a:t>Antes de la Ley</a:t>
              </a:r>
            </a:p>
          </p:txBody>
        </p:sp>
      </p:grpSp>
      <p:sp>
        <p:nvSpPr>
          <p:cNvPr id="554" name="Title 1"/>
          <p:cNvSpPr txBox="1"/>
          <p:nvPr/>
        </p:nvSpPr>
        <p:spPr>
          <a:xfrm>
            <a:off x="2025968" y="699193"/>
            <a:ext cx="5092066" cy="59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717" tIns="25717" rIns="25717" bIns="25717" anchor="ctr">
            <a:normAutofit/>
          </a:bodyPr>
          <a:lstStyle>
            <a:lvl1pPr algn="ctr" defTabSz="34290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00"/>
              <a:t>LOS PACTOS Y SU CUMPLIMIENTO EN EL REINO</a:t>
            </a:r>
          </a:p>
        </p:txBody>
      </p:sp>
      <p:grpSp>
        <p:nvGrpSpPr>
          <p:cNvPr id="558" name="Group"/>
          <p:cNvGrpSpPr/>
          <p:nvPr/>
        </p:nvGrpSpPr>
        <p:grpSpPr>
          <a:xfrm>
            <a:off x="4653691" y="1388539"/>
            <a:ext cx="1129682" cy="2747475"/>
            <a:chOff x="0" y="0"/>
            <a:chExt cx="1506241" cy="3663299"/>
          </a:xfrm>
        </p:grpSpPr>
        <p:sp>
          <p:nvSpPr>
            <p:cNvPr id="555" name="Rectangle 12"/>
            <p:cNvSpPr/>
            <p:nvPr/>
          </p:nvSpPr>
          <p:spPr>
            <a:xfrm>
              <a:off x="479327" y="0"/>
              <a:ext cx="538370" cy="3663300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6" name="Rectangle 13"/>
            <p:cNvSpPr/>
            <p:nvPr/>
          </p:nvSpPr>
          <p:spPr>
            <a:xfrm>
              <a:off x="1005145" y="499730"/>
              <a:ext cx="501097" cy="484533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57" name="Rectangle 14"/>
            <p:cNvSpPr/>
            <p:nvPr/>
          </p:nvSpPr>
          <p:spPr>
            <a:xfrm>
              <a:off x="0" y="499730"/>
              <a:ext cx="501097" cy="484533"/>
            </a:xfrm>
            <a:prstGeom prst="rect">
              <a:avLst/>
            </a:prstGeom>
            <a:solidFill>
              <a:srgbClr val="A7A7A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559" name="Ratificado"/>
          <p:cNvSpPr txBox="1"/>
          <p:nvPr/>
        </p:nvSpPr>
        <p:spPr>
          <a:xfrm>
            <a:off x="4726002" y="1820022"/>
            <a:ext cx="985061" cy="207749"/>
          </a:xfrm>
          <a:prstGeom prst="rect">
            <a:avLst/>
          </a:prstGeom>
          <a:solidFill>
            <a:srgbClr val="00C98F"/>
          </a:solidFill>
          <a:ln w="12700">
            <a:solidFill>
              <a:srgbClr val="96991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219075">
              <a:defRPr sz="1800" b="1" cap="all" spc="108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350"/>
              <a:t>Ratificado</a:t>
            </a:r>
          </a:p>
        </p:txBody>
      </p:sp>
      <p:sp>
        <p:nvSpPr>
          <p:cNvPr id="560" name="Rectangle"/>
          <p:cNvSpPr/>
          <p:nvPr/>
        </p:nvSpPr>
        <p:spPr>
          <a:xfrm>
            <a:off x="6157615" y="4150054"/>
            <a:ext cx="146447" cy="357188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317897">
              <a:defRPr sz="1200">
                <a:latin typeface="Graphik"/>
                <a:ea typeface="Graphik"/>
                <a:cs typeface="Graphik"/>
                <a:sym typeface="Graphik"/>
              </a:defRPr>
            </a:pPr>
            <a:endParaRPr sz="900"/>
          </a:p>
        </p:txBody>
      </p:sp>
      <p:sp>
        <p:nvSpPr>
          <p:cNvPr id="561" name="Promesas hechas"/>
          <p:cNvSpPr/>
          <p:nvPr/>
        </p:nvSpPr>
        <p:spPr>
          <a:xfrm>
            <a:off x="1290462" y="1119831"/>
            <a:ext cx="1343592" cy="104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155" y="2728"/>
                </a:lnTo>
                <a:lnTo>
                  <a:pt x="14319" y="589"/>
                </a:lnTo>
                <a:lnTo>
                  <a:pt x="14717" y="3611"/>
                </a:lnTo>
                <a:lnTo>
                  <a:pt x="17456" y="2293"/>
                </a:lnTo>
                <a:lnTo>
                  <a:pt x="16855" y="5281"/>
                </a:lnTo>
                <a:lnTo>
                  <a:pt x="19872" y="4927"/>
                </a:lnTo>
                <a:lnTo>
                  <a:pt x="18337" y="7557"/>
                </a:lnTo>
                <a:lnTo>
                  <a:pt x="21305" y="8205"/>
                </a:lnTo>
                <a:lnTo>
                  <a:pt x="19002" y="10192"/>
                </a:lnTo>
                <a:lnTo>
                  <a:pt x="21600" y="11772"/>
                </a:lnTo>
                <a:lnTo>
                  <a:pt x="18778" y="12901"/>
                </a:lnTo>
                <a:lnTo>
                  <a:pt x="20724" y="15242"/>
                </a:lnTo>
                <a:lnTo>
                  <a:pt x="17690" y="15391"/>
                </a:lnTo>
                <a:lnTo>
                  <a:pt x="18773" y="18239"/>
                </a:lnTo>
                <a:lnTo>
                  <a:pt x="15855" y="17391"/>
                </a:lnTo>
                <a:lnTo>
                  <a:pt x="15958" y="20438"/>
                </a:lnTo>
                <a:lnTo>
                  <a:pt x="13472" y="18685"/>
                </a:lnTo>
                <a:lnTo>
                  <a:pt x="12584" y="21600"/>
                </a:lnTo>
                <a:lnTo>
                  <a:pt x="10800" y="19133"/>
                </a:lnTo>
                <a:lnTo>
                  <a:pt x="9016" y="21600"/>
                </a:lnTo>
                <a:lnTo>
                  <a:pt x="8128" y="18685"/>
                </a:lnTo>
                <a:lnTo>
                  <a:pt x="5642" y="20438"/>
                </a:lnTo>
                <a:lnTo>
                  <a:pt x="5745" y="17391"/>
                </a:lnTo>
                <a:lnTo>
                  <a:pt x="2827" y="18239"/>
                </a:lnTo>
                <a:lnTo>
                  <a:pt x="3910" y="15391"/>
                </a:lnTo>
                <a:lnTo>
                  <a:pt x="876" y="15242"/>
                </a:lnTo>
                <a:lnTo>
                  <a:pt x="2822" y="12901"/>
                </a:lnTo>
                <a:lnTo>
                  <a:pt x="0" y="11772"/>
                </a:lnTo>
                <a:lnTo>
                  <a:pt x="2598" y="10192"/>
                </a:lnTo>
                <a:lnTo>
                  <a:pt x="295" y="8205"/>
                </a:lnTo>
                <a:lnTo>
                  <a:pt x="3263" y="7557"/>
                </a:lnTo>
                <a:lnTo>
                  <a:pt x="1728" y="4927"/>
                </a:lnTo>
                <a:lnTo>
                  <a:pt x="4745" y="5281"/>
                </a:lnTo>
                <a:lnTo>
                  <a:pt x="4144" y="2293"/>
                </a:lnTo>
                <a:lnTo>
                  <a:pt x="6883" y="3611"/>
                </a:lnTo>
                <a:lnTo>
                  <a:pt x="7281" y="589"/>
                </a:lnTo>
                <a:lnTo>
                  <a:pt x="9445" y="2728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6991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1600" b="1" cap="all" spc="96">
                <a:solidFill>
                  <a:srgbClr val="555952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200"/>
              <a:t>Promesas hechas</a:t>
            </a:r>
          </a:p>
        </p:txBody>
      </p:sp>
      <p:sp>
        <p:nvSpPr>
          <p:cNvPr id="562" name="Promesas cumplidas"/>
          <p:cNvSpPr/>
          <p:nvPr/>
        </p:nvSpPr>
        <p:spPr>
          <a:xfrm>
            <a:off x="6609927" y="2636964"/>
            <a:ext cx="1343592" cy="104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155" y="2728"/>
                </a:lnTo>
                <a:lnTo>
                  <a:pt x="14319" y="589"/>
                </a:lnTo>
                <a:lnTo>
                  <a:pt x="14717" y="3611"/>
                </a:lnTo>
                <a:lnTo>
                  <a:pt x="17456" y="2293"/>
                </a:lnTo>
                <a:lnTo>
                  <a:pt x="16855" y="5281"/>
                </a:lnTo>
                <a:lnTo>
                  <a:pt x="19872" y="4927"/>
                </a:lnTo>
                <a:lnTo>
                  <a:pt x="18337" y="7557"/>
                </a:lnTo>
                <a:lnTo>
                  <a:pt x="21305" y="8205"/>
                </a:lnTo>
                <a:lnTo>
                  <a:pt x="19002" y="10192"/>
                </a:lnTo>
                <a:lnTo>
                  <a:pt x="21600" y="11772"/>
                </a:lnTo>
                <a:lnTo>
                  <a:pt x="18778" y="12901"/>
                </a:lnTo>
                <a:lnTo>
                  <a:pt x="20724" y="15242"/>
                </a:lnTo>
                <a:lnTo>
                  <a:pt x="17690" y="15391"/>
                </a:lnTo>
                <a:lnTo>
                  <a:pt x="18773" y="18239"/>
                </a:lnTo>
                <a:lnTo>
                  <a:pt x="15855" y="17391"/>
                </a:lnTo>
                <a:lnTo>
                  <a:pt x="15958" y="20438"/>
                </a:lnTo>
                <a:lnTo>
                  <a:pt x="13472" y="18685"/>
                </a:lnTo>
                <a:lnTo>
                  <a:pt x="12584" y="21600"/>
                </a:lnTo>
                <a:lnTo>
                  <a:pt x="10800" y="19133"/>
                </a:lnTo>
                <a:lnTo>
                  <a:pt x="9016" y="21600"/>
                </a:lnTo>
                <a:lnTo>
                  <a:pt x="8128" y="18685"/>
                </a:lnTo>
                <a:lnTo>
                  <a:pt x="5642" y="20438"/>
                </a:lnTo>
                <a:lnTo>
                  <a:pt x="5745" y="17391"/>
                </a:lnTo>
                <a:lnTo>
                  <a:pt x="2827" y="18239"/>
                </a:lnTo>
                <a:lnTo>
                  <a:pt x="3910" y="15391"/>
                </a:lnTo>
                <a:lnTo>
                  <a:pt x="876" y="15242"/>
                </a:lnTo>
                <a:lnTo>
                  <a:pt x="2822" y="12901"/>
                </a:lnTo>
                <a:lnTo>
                  <a:pt x="0" y="11772"/>
                </a:lnTo>
                <a:lnTo>
                  <a:pt x="2598" y="10192"/>
                </a:lnTo>
                <a:lnTo>
                  <a:pt x="295" y="8205"/>
                </a:lnTo>
                <a:lnTo>
                  <a:pt x="3263" y="7557"/>
                </a:lnTo>
                <a:lnTo>
                  <a:pt x="1728" y="4927"/>
                </a:lnTo>
                <a:lnTo>
                  <a:pt x="4745" y="5281"/>
                </a:lnTo>
                <a:lnTo>
                  <a:pt x="4144" y="2293"/>
                </a:lnTo>
                <a:lnTo>
                  <a:pt x="6883" y="3611"/>
                </a:lnTo>
                <a:lnTo>
                  <a:pt x="7281" y="589"/>
                </a:lnTo>
                <a:lnTo>
                  <a:pt x="9445" y="2728"/>
                </a:lnTo>
                <a:close/>
              </a:path>
            </a:pathLst>
          </a:custGeom>
          <a:solidFill>
            <a:srgbClr val="000034"/>
          </a:solidFill>
          <a:ln w="3175">
            <a:miter lim="400000"/>
          </a:ln>
          <a:effectLst>
            <a:outerShdw blurRad="635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1600" b="1" cap="all" spc="96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1200" dirty="0" err="1">
                <a:solidFill>
                  <a:schemeClr val="bg1"/>
                </a:solidFill>
              </a:rPr>
              <a:t>Promesas</a:t>
            </a:r>
            <a:r>
              <a:rPr sz="1200" dirty="0">
                <a:solidFill>
                  <a:schemeClr val="bg1"/>
                </a:solidFill>
              </a:rPr>
              <a:t> </a:t>
            </a:r>
            <a:r>
              <a:rPr sz="1200" dirty="0" err="1">
                <a:solidFill>
                  <a:schemeClr val="bg1"/>
                </a:solidFill>
              </a:rPr>
              <a:t>cumplidas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565" name="Group"/>
          <p:cNvGrpSpPr/>
          <p:nvPr/>
        </p:nvGrpSpPr>
        <p:grpSpPr>
          <a:xfrm>
            <a:off x="3347011" y="3186196"/>
            <a:ext cx="1103024" cy="554534"/>
            <a:chOff x="0" y="0"/>
            <a:chExt cx="1470697" cy="739378"/>
          </a:xfrm>
          <a:solidFill>
            <a:srgbClr val="FFC000"/>
          </a:solidFill>
        </p:grpSpPr>
        <p:sp>
          <p:nvSpPr>
            <p:cNvPr id="563" name="Rectangle"/>
            <p:cNvSpPr/>
            <p:nvPr/>
          </p:nvSpPr>
          <p:spPr>
            <a:xfrm>
              <a:off x="25994" y="-1"/>
              <a:ext cx="1418710" cy="739380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algn="ctr" defTabSz="164306">
                <a:defRPr sz="900" b="1" cap="all" spc="54">
                  <a:latin typeface="Founders Grotesk Condensed"/>
                  <a:ea typeface="Founders Grotesk Condensed"/>
                  <a:cs typeface="Founders Grotesk Condensed"/>
                  <a:sym typeface="Founders Grotesk Condensed"/>
                </a:defRPr>
              </a:pPr>
              <a:endParaRPr sz="675"/>
            </a:p>
          </p:txBody>
        </p:sp>
        <p:sp>
          <p:nvSpPr>
            <p:cNvPr id="564" name="TextBox 17"/>
            <p:cNvSpPr txBox="1"/>
            <p:nvPr/>
          </p:nvSpPr>
          <p:spPr>
            <a:xfrm>
              <a:off x="0" y="43741"/>
              <a:ext cx="1470698" cy="65189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/>
            <a:p>
              <a:pPr algn="ctr" defTabSz="257175">
                <a:defRPr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Nuevo Pacto</a:t>
              </a:r>
            </a:p>
            <a:p>
              <a:pPr algn="ctr" defTabSz="257175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/>
                <a:t>“</a:t>
              </a:r>
              <a:r>
                <a:rPr sz="900" i="1"/>
                <a:t>Bendición</a:t>
              </a:r>
              <a:r>
                <a:rPr sz="900"/>
                <a:t>” </a:t>
              </a:r>
              <a:br>
                <a:rPr sz="900"/>
              </a:br>
              <a:r>
                <a:rPr sz="900"/>
                <a:t>Jer 31/Eze 36</a:t>
              </a:r>
            </a:p>
          </p:txBody>
        </p:sp>
      </p:grpSp>
      <p:sp>
        <p:nvSpPr>
          <p:cNvPr id="572" name="Connection Line"/>
          <p:cNvSpPr/>
          <p:nvPr/>
        </p:nvSpPr>
        <p:spPr>
          <a:xfrm>
            <a:off x="4419386" y="2053415"/>
            <a:ext cx="884965" cy="137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31" h="19805" extrusionOk="0">
                <a:moveTo>
                  <a:pt x="0" y="19378"/>
                </a:moveTo>
                <a:cubicBezTo>
                  <a:pt x="15794" y="21600"/>
                  <a:pt x="21600" y="15141"/>
                  <a:pt x="17418" y="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567" name="Line"/>
          <p:cNvSpPr/>
          <p:nvPr/>
        </p:nvSpPr>
        <p:spPr>
          <a:xfrm>
            <a:off x="5230454" y="2071653"/>
            <a:ext cx="1151235" cy="188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600" extrusionOk="0">
                <a:moveTo>
                  <a:pt x="0" y="0"/>
                </a:moveTo>
                <a:cubicBezTo>
                  <a:pt x="118" y="673"/>
                  <a:pt x="213" y="1338"/>
                  <a:pt x="287" y="1997"/>
                </a:cubicBezTo>
                <a:cubicBezTo>
                  <a:pt x="340" y="2464"/>
                  <a:pt x="387" y="2955"/>
                  <a:pt x="822" y="3354"/>
                </a:cubicBezTo>
                <a:cubicBezTo>
                  <a:pt x="1800" y="4252"/>
                  <a:pt x="3459" y="4169"/>
                  <a:pt x="5132" y="4135"/>
                </a:cubicBezTo>
                <a:cubicBezTo>
                  <a:pt x="6695" y="4104"/>
                  <a:pt x="8464" y="4262"/>
                  <a:pt x="10123" y="4256"/>
                </a:cubicBezTo>
                <a:cubicBezTo>
                  <a:pt x="13025" y="4245"/>
                  <a:pt x="17999" y="3100"/>
                  <a:pt x="18720" y="4661"/>
                </a:cubicBezTo>
                <a:cubicBezTo>
                  <a:pt x="21600" y="10900"/>
                  <a:pt x="19220" y="17283"/>
                  <a:pt x="19092" y="2160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14288" tIns="14288" rIns="14288" bIns="14288" anchor="ctr"/>
          <a:lstStyle/>
          <a:p>
            <a:pPr defTabSz="232172">
              <a:lnSpc>
                <a:spcPct val="80000"/>
              </a:lnSpc>
              <a:spcBef>
                <a:spcPts val="975"/>
              </a:spcBef>
              <a:defRPr spc="-14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pPr>
            <a:endParaRPr sz="1350"/>
          </a:p>
        </p:txBody>
      </p:sp>
      <p:sp>
        <p:nvSpPr>
          <p:cNvPr id="568" name="Cumplimiento"/>
          <p:cNvSpPr txBox="1"/>
          <p:nvPr/>
        </p:nvSpPr>
        <p:spPr>
          <a:xfrm>
            <a:off x="5416603" y="2177840"/>
            <a:ext cx="1042784" cy="138499"/>
          </a:xfrm>
          <a:prstGeom prst="rect">
            <a:avLst/>
          </a:prstGeom>
          <a:solidFill>
            <a:srgbClr val="DDDED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685800">
              <a:defRPr sz="1200">
                <a:solidFill>
                  <a:srgbClr val="001B52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rPr sz="900"/>
              <a:t>Cumplimiento</a:t>
            </a:r>
          </a:p>
        </p:txBody>
      </p:sp>
      <p:grpSp>
        <p:nvGrpSpPr>
          <p:cNvPr id="571" name="Group"/>
          <p:cNvGrpSpPr/>
          <p:nvPr/>
        </p:nvGrpSpPr>
        <p:grpSpPr>
          <a:xfrm>
            <a:off x="6132425" y="1510543"/>
            <a:ext cx="459687" cy="593097"/>
            <a:chOff x="0" y="0"/>
            <a:chExt cx="612915" cy="790795"/>
          </a:xfrm>
        </p:grpSpPr>
        <p:sp>
          <p:nvSpPr>
            <p:cNvPr id="569" name="Rectangle 6"/>
            <p:cNvSpPr/>
            <p:nvPr/>
          </p:nvSpPr>
          <p:spPr>
            <a:xfrm>
              <a:off x="0" y="0"/>
              <a:ext cx="612915" cy="790796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57175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570" name="TextBox 20"/>
            <p:cNvSpPr txBox="1"/>
            <p:nvPr/>
          </p:nvSpPr>
          <p:spPr>
            <a:xfrm>
              <a:off x="2448" y="186391"/>
              <a:ext cx="607950" cy="418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717" tIns="25717" rIns="25717" bIns="25717" numCol="1" anchor="t">
              <a:noAutofit/>
            </a:bodyPr>
            <a:lstStyle>
              <a:lvl1pPr algn="ctr" defTabSz="685800">
                <a:spcBef>
                  <a:spcPts val="500"/>
                </a:spcBef>
                <a:defRPr sz="1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900"/>
                <a:t>La Iglesia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1371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5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81406 -0.621228" pathEditMode="relative">
                                      <p:cBhvr>
                                        <p:cTn id="9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6" dur="1000" fill="hold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4323 0.543036" pathEditMode="relative">
                                      <p:cBhvr>
                                        <p:cTn id="111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8" dur="1000" fill="hold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 advAuto="0"/>
      <p:bldP spid="522" grpId="0" animBg="1" advAuto="0"/>
      <p:bldP spid="523" grpId="0" animBg="1" advAuto="0"/>
      <p:bldP spid="526" grpId="0" animBg="1" advAuto="0"/>
      <p:bldP spid="527" grpId="0" animBg="1" advAuto="0"/>
      <p:bldP spid="530" grpId="0" animBg="1" advAuto="0"/>
      <p:bldP spid="533" grpId="0" animBg="1" advAuto="0"/>
      <p:bldP spid="534" grpId="0" animBg="1" advAuto="0"/>
      <p:bldP spid="535" grpId="0" animBg="1" advAuto="0"/>
      <p:bldP spid="538" grpId="0" animBg="1" advAuto="0"/>
      <p:bldP spid="541" grpId="0" animBg="1" advAuto="0"/>
      <p:bldP spid="544" grpId="0" animBg="1" advAuto="0"/>
      <p:bldP spid="547" grpId="0" animBg="1" advAuto="0"/>
      <p:bldP spid="547" grpId="1" animBg="1" advAuto="0"/>
      <p:bldP spid="550" grpId="0" animBg="1" advAuto="0"/>
      <p:bldP spid="558" grpId="0" animBg="1" advAuto="0"/>
      <p:bldP spid="559" grpId="0" animBg="1" advAuto="0"/>
      <p:bldP spid="561" grpId="0" animBg="1" advAuto="0"/>
      <p:bldP spid="562" grpId="0" animBg="1" advAuto="0"/>
      <p:bldP spid="565" grpId="0" animBg="1" advAuto="0"/>
      <p:bldP spid="572" grpId="0" animBg="1" advAuto="0"/>
      <p:bldP spid="567" grpId="0" animBg="1" advAuto="0"/>
      <p:bldP spid="568" grpId="0" animBg="1" advAuto="0"/>
      <p:bldP spid="571" grpId="0" animBg="1" advAuto="0"/>
      <p:bldP spid="571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srael"/>
          <p:cNvSpPr/>
          <p:nvPr/>
        </p:nvSpPr>
        <p:spPr>
          <a:xfrm>
            <a:off x="2732184" y="3907411"/>
            <a:ext cx="2646758" cy="228044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Israel</a:t>
            </a:r>
          </a:p>
        </p:txBody>
      </p:sp>
      <p:sp>
        <p:nvSpPr>
          <p:cNvPr id="263" name="Rectangle"/>
          <p:cNvSpPr/>
          <p:nvPr/>
        </p:nvSpPr>
        <p:spPr>
          <a:xfrm>
            <a:off x="5378942" y="3907411"/>
            <a:ext cx="1387381" cy="228043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64" name="Iglesia"/>
          <p:cNvSpPr/>
          <p:nvPr/>
        </p:nvSpPr>
        <p:spPr>
          <a:xfrm>
            <a:off x="6793073" y="3908573"/>
            <a:ext cx="526762" cy="226881"/>
          </a:xfrm>
          <a:prstGeom prst="rect">
            <a:avLst/>
          </a:prstGeom>
          <a:solidFill>
            <a:srgbClr val="BFF82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Iglesia</a:t>
            </a:r>
          </a:p>
        </p:txBody>
      </p:sp>
      <p:sp>
        <p:nvSpPr>
          <p:cNvPr id="265" name="Rectangle"/>
          <p:cNvSpPr/>
          <p:nvPr/>
        </p:nvSpPr>
        <p:spPr>
          <a:xfrm>
            <a:off x="7488226" y="3906756"/>
            <a:ext cx="1655774" cy="228044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66" name="ADAN"/>
          <p:cNvSpPr/>
          <p:nvPr/>
        </p:nvSpPr>
        <p:spPr>
          <a:xfrm>
            <a:off x="590258" y="3907412"/>
            <a:ext cx="948230" cy="145991"/>
          </a:xfrm>
          <a:prstGeom prst="rect">
            <a:avLst/>
          </a:prstGeom>
          <a:solidFill>
            <a:srgbClr val="D7FF8A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ADAN</a:t>
            </a:r>
          </a:p>
        </p:txBody>
      </p:sp>
      <p:sp>
        <p:nvSpPr>
          <p:cNvPr id="267" name="noé"/>
          <p:cNvSpPr/>
          <p:nvPr/>
        </p:nvSpPr>
        <p:spPr>
          <a:xfrm>
            <a:off x="1565450" y="3907412"/>
            <a:ext cx="777408" cy="145991"/>
          </a:xfrm>
          <a:prstGeom prst="rect">
            <a:avLst/>
          </a:prstGeom>
          <a:solidFill>
            <a:srgbClr val="3B39E4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noé</a:t>
            </a:r>
          </a:p>
        </p:txBody>
      </p:sp>
      <p:sp>
        <p:nvSpPr>
          <p:cNvPr id="269" name="David"/>
          <p:cNvSpPr/>
          <p:nvPr/>
        </p:nvSpPr>
        <p:spPr>
          <a:xfrm>
            <a:off x="3528885" y="3737667"/>
            <a:ext cx="315752" cy="161719"/>
          </a:xfrm>
          <a:prstGeom prst="rect">
            <a:avLst/>
          </a:prstGeom>
          <a:solidFill>
            <a:srgbClr val="5EF7D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David</a:t>
            </a:r>
          </a:p>
        </p:txBody>
      </p:sp>
      <p:sp>
        <p:nvSpPr>
          <p:cNvPr id="270" name="Moises"/>
          <p:cNvSpPr/>
          <p:nvPr/>
        </p:nvSpPr>
        <p:spPr>
          <a:xfrm>
            <a:off x="2976698" y="3730793"/>
            <a:ext cx="333940" cy="161719"/>
          </a:xfrm>
          <a:prstGeom prst="rect">
            <a:avLst/>
          </a:prstGeom>
          <a:solidFill>
            <a:srgbClr val="51C1FD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Moises</a:t>
            </a:r>
          </a:p>
        </p:txBody>
      </p:sp>
      <p:sp>
        <p:nvSpPr>
          <p:cNvPr id="271" name="Abraham"/>
          <p:cNvSpPr/>
          <p:nvPr/>
        </p:nvSpPr>
        <p:spPr>
          <a:xfrm>
            <a:off x="2375331" y="3744540"/>
            <a:ext cx="383120" cy="147972"/>
          </a:xfrm>
          <a:prstGeom prst="rect">
            <a:avLst/>
          </a:prstGeom>
          <a:solidFill>
            <a:srgbClr val="BFF823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700" b="1" cap="all" spc="4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525"/>
              <a:t>Abraham</a:t>
            </a:r>
          </a:p>
        </p:txBody>
      </p:sp>
      <p:sp>
        <p:nvSpPr>
          <p:cNvPr id="273" name="Tribulación"/>
          <p:cNvSpPr/>
          <p:nvPr/>
        </p:nvSpPr>
        <p:spPr>
          <a:xfrm rot="16200000">
            <a:off x="5652582" y="3944534"/>
            <a:ext cx="244483" cy="127139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800" cap="all" spc="48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endParaRPr sz="600" dirty="0"/>
          </a:p>
        </p:txBody>
      </p:sp>
      <p:sp>
        <p:nvSpPr>
          <p:cNvPr id="277" name="Rectangle"/>
          <p:cNvSpPr/>
          <p:nvPr/>
        </p:nvSpPr>
        <p:spPr>
          <a:xfrm>
            <a:off x="1913362" y="3030725"/>
            <a:ext cx="7230638" cy="244484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79" name="Rectangle"/>
          <p:cNvSpPr/>
          <p:nvPr/>
        </p:nvSpPr>
        <p:spPr>
          <a:xfrm>
            <a:off x="2609611" y="2780076"/>
            <a:ext cx="6534389" cy="2634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81" name="Rectangle"/>
          <p:cNvSpPr/>
          <p:nvPr/>
        </p:nvSpPr>
        <p:spPr>
          <a:xfrm>
            <a:off x="3209663" y="2505217"/>
            <a:ext cx="3542730" cy="29383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5000">
                <a:schemeClr val="bg1">
                  <a:lumMod val="75000"/>
                </a:schemeClr>
              </a:gs>
              <a:gs pos="99000">
                <a:schemeClr val="bg1">
                  <a:lumMod val="95000"/>
                </a:schemeClr>
              </a:gs>
            </a:gsLst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83" name="Rectangle"/>
          <p:cNvSpPr/>
          <p:nvPr/>
        </p:nvSpPr>
        <p:spPr>
          <a:xfrm>
            <a:off x="4938866" y="2038350"/>
            <a:ext cx="4205134" cy="2200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pic>
        <p:nvPicPr>
          <p:cNvPr id="284" name="cross.jpeg" descr="cross.jpeg"/>
          <p:cNvPicPr>
            <a:picLocks noChangeAspect="1"/>
          </p:cNvPicPr>
          <p:nvPr/>
        </p:nvPicPr>
        <p:blipFill>
          <a:blip r:embed="rId3"/>
          <a:srcRect l="19861" t="6050" r="21203" b="2709"/>
          <a:stretch>
            <a:fillRect/>
          </a:stretch>
        </p:blipFill>
        <p:spPr>
          <a:xfrm>
            <a:off x="6536245" y="2770281"/>
            <a:ext cx="445895" cy="690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592" extrusionOk="0">
                <a:moveTo>
                  <a:pt x="11771" y="1"/>
                </a:moveTo>
                <a:cubicBezTo>
                  <a:pt x="11408" y="-1"/>
                  <a:pt x="10945" y="1"/>
                  <a:pt x="10355" y="10"/>
                </a:cubicBezTo>
                <a:lnTo>
                  <a:pt x="7838" y="57"/>
                </a:lnTo>
                <a:cubicBezTo>
                  <a:pt x="7832" y="72"/>
                  <a:pt x="7815" y="233"/>
                  <a:pt x="7809" y="262"/>
                </a:cubicBezTo>
                <a:lnTo>
                  <a:pt x="7709" y="2096"/>
                </a:lnTo>
                <a:lnTo>
                  <a:pt x="7580" y="4135"/>
                </a:lnTo>
                <a:lnTo>
                  <a:pt x="3790" y="4172"/>
                </a:lnTo>
                <a:lnTo>
                  <a:pt x="0" y="4219"/>
                </a:lnTo>
                <a:lnTo>
                  <a:pt x="0" y="5820"/>
                </a:lnTo>
                <a:cubicBezTo>
                  <a:pt x="1" y="7254"/>
                  <a:pt x="65" y="7468"/>
                  <a:pt x="558" y="7868"/>
                </a:cubicBezTo>
                <a:cubicBezTo>
                  <a:pt x="1107" y="8315"/>
                  <a:pt x="1118" y="8318"/>
                  <a:pt x="3776" y="8297"/>
                </a:cubicBezTo>
                <a:cubicBezTo>
                  <a:pt x="5241" y="8285"/>
                  <a:pt x="6715" y="8350"/>
                  <a:pt x="7065" y="8436"/>
                </a:cubicBezTo>
                <a:lnTo>
                  <a:pt x="7709" y="8594"/>
                </a:lnTo>
                <a:lnTo>
                  <a:pt x="7709" y="14478"/>
                </a:lnTo>
                <a:cubicBezTo>
                  <a:pt x="7709" y="14776"/>
                  <a:pt x="7708" y="14905"/>
                  <a:pt x="7709" y="15177"/>
                </a:cubicBezTo>
                <a:cubicBezTo>
                  <a:pt x="7757" y="17681"/>
                  <a:pt x="7794" y="18942"/>
                  <a:pt x="7852" y="19813"/>
                </a:cubicBezTo>
                <a:cubicBezTo>
                  <a:pt x="8003" y="20992"/>
                  <a:pt x="8309" y="21275"/>
                  <a:pt x="8982" y="21452"/>
                </a:cubicBezTo>
                <a:cubicBezTo>
                  <a:pt x="9273" y="21528"/>
                  <a:pt x="10450" y="21586"/>
                  <a:pt x="11599" y="21591"/>
                </a:cubicBezTo>
                <a:cubicBezTo>
                  <a:pt x="13193" y="21599"/>
                  <a:pt x="13785" y="21547"/>
                  <a:pt x="14073" y="21359"/>
                </a:cubicBezTo>
                <a:cubicBezTo>
                  <a:pt x="14405" y="21143"/>
                  <a:pt x="14445" y="20332"/>
                  <a:pt x="14445" y="14860"/>
                </a:cubicBezTo>
                <a:cubicBezTo>
                  <a:pt x="14445" y="10031"/>
                  <a:pt x="14513" y="8586"/>
                  <a:pt x="14745" y="8492"/>
                </a:cubicBezTo>
                <a:cubicBezTo>
                  <a:pt x="14911" y="8425"/>
                  <a:pt x="16415" y="8349"/>
                  <a:pt x="18092" y="8315"/>
                </a:cubicBezTo>
                <a:cubicBezTo>
                  <a:pt x="21600" y="8243"/>
                  <a:pt x="21419" y="8339"/>
                  <a:pt x="21425" y="6546"/>
                </a:cubicBezTo>
                <a:cubicBezTo>
                  <a:pt x="21428" y="5370"/>
                  <a:pt x="21100" y="4606"/>
                  <a:pt x="20509" y="4423"/>
                </a:cubicBezTo>
                <a:cubicBezTo>
                  <a:pt x="20287" y="4355"/>
                  <a:pt x="18857" y="4265"/>
                  <a:pt x="17334" y="4219"/>
                </a:cubicBezTo>
                <a:lnTo>
                  <a:pt x="14560" y="4135"/>
                </a:lnTo>
                <a:lnTo>
                  <a:pt x="14445" y="2431"/>
                </a:lnTo>
                <a:cubicBezTo>
                  <a:pt x="14328" y="771"/>
                  <a:pt x="14307" y="725"/>
                  <a:pt x="13601" y="355"/>
                </a:cubicBezTo>
                <a:cubicBezTo>
                  <a:pt x="13095" y="90"/>
                  <a:pt x="12859" y="8"/>
                  <a:pt x="11771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AA8D6B5-2797-5A48-9FD7-CBABCA478DEB}"/>
              </a:ext>
            </a:extLst>
          </p:cNvPr>
          <p:cNvSpPr/>
          <p:nvPr/>
        </p:nvSpPr>
        <p:spPr>
          <a:xfrm>
            <a:off x="616669" y="1255005"/>
            <a:ext cx="1878719" cy="1919598"/>
          </a:xfrm>
          <a:prstGeom prst="wedgeRoundRectCallout">
            <a:avLst>
              <a:gd name="adj1" fmla="val -50449"/>
              <a:gd name="adj2" fmla="val 887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PACTO </a:t>
            </a:r>
            <a:r>
              <a:rPr lang="en-US" dirty="0" err="1"/>
              <a:t>EdénicO</a:t>
            </a:r>
            <a:endParaRPr lang="en-US" dirty="0"/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(Gen 1:28-29, 2:15-17)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Estado </a:t>
            </a:r>
            <a:r>
              <a:rPr lang="en-US" dirty="0" err="1"/>
              <a:t>previo</a:t>
            </a:r>
            <a:r>
              <a:rPr lang="en-US" dirty="0"/>
              <a:t> al </a:t>
            </a:r>
            <a:r>
              <a:rPr lang="en-US" dirty="0" err="1"/>
              <a:t>pecado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ABA522E-CB4F-9D49-8FD9-1476B2CA5C84}"/>
              </a:ext>
            </a:extLst>
          </p:cNvPr>
          <p:cNvSpPr/>
          <p:nvPr/>
        </p:nvSpPr>
        <p:spPr>
          <a:xfrm>
            <a:off x="1168796" y="920117"/>
            <a:ext cx="2630420" cy="2304147"/>
          </a:xfrm>
          <a:prstGeom prst="wedgeRoundRectCallout">
            <a:avLst>
              <a:gd name="adj1" fmla="val -33131"/>
              <a:gd name="adj2" fmla="val 793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noahico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No </a:t>
            </a:r>
            <a:r>
              <a:rPr lang="en-US" dirty="0" err="1"/>
              <a:t>destruir</a:t>
            </a:r>
            <a:r>
              <a:rPr lang="en-US" dirty="0"/>
              <a:t> con </a:t>
            </a:r>
            <a:r>
              <a:rPr lang="en-US" dirty="0" err="1"/>
              <a:t>agua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Señal</a:t>
            </a:r>
            <a:r>
              <a:rPr lang="en-US" dirty="0"/>
              <a:t>: arco iris</a:t>
            </a:r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Incondicional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Eterno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Gobierno</a:t>
            </a:r>
            <a:r>
              <a:rPr lang="en-US" dirty="0"/>
              <a:t> </a:t>
            </a:r>
            <a:r>
              <a:rPr lang="en-US" dirty="0" err="1"/>
              <a:t>humano</a:t>
            </a:r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BE11BA-4CDD-BC4B-AE32-74C905DFB9CD}"/>
              </a:ext>
            </a:extLst>
          </p:cNvPr>
          <p:cNvSpPr/>
          <p:nvPr/>
        </p:nvSpPr>
        <p:spPr>
          <a:xfrm>
            <a:off x="1883070" y="99989"/>
            <a:ext cx="3197249" cy="3360606"/>
          </a:xfrm>
          <a:prstGeom prst="wedgeRoundRectCallout">
            <a:avLst>
              <a:gd name="adj1" fmla="val -25807"/>
              <a:gd name="adj2" fmla="val 589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64306">
              <a:defRPr sz="2200" b="1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abrahamico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Incondicional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Eterno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Una gran </a:t>
            </a:r>
            <a:r>
              <a:rPr lang="en-US" dirty="0" err="1"/>
              <a:t>nación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BENDICIÓN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E78691E-D0AE-D24C-BE96-516470D6C782}"/>
              </a:ext>
            </a:extLst>
          </p:cNvPr>
          <p:cNvSpPr/>
          <p:nvPr/>
        </p:nvSpPr>
        <p:spPr>
          <a:xfrm>
            <a:off x="2589232" y="546145"/>
            <a:ext cx="2890754" cy="2304147"/>
          </a:xfrm>
          <a:prstGeom prst="wedgeRoundRectCallout">
            <a:avLst>
              <a:gd name="adj1" fmla="val -34567"/>
              <a:gd name="adj2" fmla="val 90373"/>
              <a:gd name="adj3" fmla="val 16667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8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2000" b="1" cap="all" spc="120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MOSAICO</a:t>
            </a:r>
          </a:p>
          <a:p>
            <a:pPr algn="ctr" defTabSz="164306">
              <a:defRPr sz="2000" cap="all" spc="120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condicional</a:t>
            </a:r>
            <a:endParaRPr lang="en-US" dirty="0"/>
          </a:p>
          <a:p>
            <a:pPr algn="ctr"/>
            <a:r>
              <a:rPr lang="en-US" dirty="0"/>
              <a:t>TEMPORAL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17B9FEC-702C-2643-A042-153143751DFF}"/>
              </a:ext>
            </a:extLst>
          </p:cNvPr>
          <p:cNvSpPr/>
          <p:nvPr/>
        </p:nvSpPr>
        <p:spPr>
          <a:xfrm>
            <a:off x="3310638" y="360759"/>
            <a:ext cx="2068304" cy="2136433"/>
          </a:xfrm>
          <a:prstGeom prst="wedgeRoundRectCallout">
            <a:avLst>
              <a:gd name="adj1" fmla="val -51855"/>
              <a:gd name="adj2" fmla="val 10111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INMOBILIARIO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TIERRA PROMETIDA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EXPANSIÓ </a:t>
            </a: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Abrahamico</a:t>
            </a:r>
            <a:endParaRPr lang="en-US" dirty="0"/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Cumplimiento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milenio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F6AFD72B-62B0-624F-B5A7-1D5E55DAF65F}"/>
              </a:ext>
            </a:extLst>
          </p:cNvPr>
          <p:cNvSpPr/>
          <p:nvPr/>
        </p:nvSpPr>
        <p:spPr>
          <a:xfrm>
            <a:off x="4938866" y="2273012"/>
            <a:ext cx="4205134" cy="2200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0B96FD5-A053-0648-892B-78FDE91F5A84}"/>
              </a:ext>
            </a:extLst>
          </p:cNvPr>
          <p:cNvSpPr/>
          <p:nvPr/>
        </p:nvSpPr>
        <p:spPr>
          <a:xfrm>
            <a:off x="4055563" y="541036"/>
            <a:ext cx="2024475" cy="1971933"/>
          </a:xfrm>
          <a:prstGeom prst="wedgeRoundRectCallout">
            <a:avLst>
              <a:gd name="adj1" fmla="val -58300"/>
              <a:gd name="adj2" fmla="val 101992"/>
              <a:gd name="adj3" fmla="val 16667"/>
            </a:avLst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DAVíDiCO</a:t>
            </a:r>
            <a:endParaRPr lang="en-US" dirty="0"/>
          </a:p>
          <a:p>
            <a:pPr algn="ctr"/>
            <a:r>
              <a:rPr lang="en-US" dirty="0"/>
              <a:t>2 Sam 7:16</a:t>
            </a:r>
          </a:p>
          <a:p>
            <a:pPr algn="ctr"/>
            <a:r>
              <a:rPr lang="en-US" dirty="0" err="1"/>
              <a:t>Reino</a:t>
            </a:r>
            <a:r>
              <a:rPr lang="en-US" dirty="0"/>
              <a:t> </a:t>
            </a:r>
            <a:r>
              <a:rPr lang="en-US" dirty="0" err="1"/>
              <a:t>Eterno</a:t>
            </a:r>
            <a:endParaRPr lang="en-US" dirty="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A6914ABD-2AC5-1640-B44A-10B845536C2C}"/>
              </a:ext>
            </a:extLst>
          </p:cNvPr>
          <p:cNvSpPr/>
          <p:nvPr/>
        </p:nvSpPr>
        <p:spPr>
          <a:xfrm>
            <a:off x="6846062" y="1784128"/>
            <a:ext cx="2329468" cy="244484"/>
          </a:xfrm>
          <a:prstGeom prst="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8C92E346-C226-3C4D-90B7-929A1016BA8D}"/>
              </a:ext>
            </a:extLst>
          </p:cNvPr>
          <p:cNvSpPr/>
          <p:nvPr/>
        </p:nvSpPr>
        <p:spPr>
          <a:xfrm>
            <a:off x="4610089" y="628504"/>
            <a:ext cx="2329468" cy="1791569"/>
          </a:xfrm>
          <a:prstGeom prst="wedgeRoundRectCallout">
            <a:avLst>
              <a:gd name="adj1" fmla="val -1254"/>
              <a:gd name="adj2" fmla="val 129517"/>
              <a:gd name="adj3" fmla="val 16667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Nuevo </a:t>
            </a:r>
            <a:r>
              <a:rPr lang="en-US" dirty="0" err="1"/>
              <a:t>Pacto</a:t>
            </a:r>
            <a:endParaRPr lang="en-US" dirty="0"/>
          </a:p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>
                <a:latin typeface="+mj-lt"/>
              </a:rPr>
              <a:t>“</a:t>
            </a:r>
            <a:r>
              <a:rPr lang="en-US" dirty="0" err="1">
                <a:latin typeface="+mj-lt"/>
              </a:rPr>
              <a:t>Bendición</a:t>
            </a:r>
            <a:r>
              <a:rPr lang="en-US" dirty="0">
                <a:latin typeface="+mj-lt"/>
              </a:rPr>
              <a:t>”</a:t>
            </a:r>
          </a:p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>
                <a:latin typeface="+mj-lt"/>
              </a:rPr>
              <a:t>Jeremías</a:t>
            </a:r>
            <a:r>
              <a:rPr lang="en-US" dirty="0">
                <a:latin typeface="+mj-lt"/>
              </a:rPr>
              <a:t> 31:31-34</a:t>
            </a:r>
          </a:p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>
                <a:latin typeface="+mj-lt"/>
              </a:rPr>
              <a:t>Israel es </a:t>
            </a:r>
            <a:r>
              <a:rPr lang="en-US" dirty="0" err="1">
                <a:latin typeface="+mj-lt"/>
              </a:rPr>
              <a:t>bendecido</a:t>
            </a:r>
            <a:endParaRPr lang="en-US" dirty="0">
              <a:latin typeface="+mj-lt"/>
            </a:endParaRPr>
          </a:p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ribulación">
            <a:extLst>
              <a:ext uri="{FF2B5EF4-FFF2-40B4-BE49-F238E27FC236}">
                <a16:creationId xmlns:a16="http://schemas.microsoft.com/office/drawing/2014/main" id="{A4E315DC-FD24-A54A-8406-F9EF9A15603D}"/>
              </a:ext>
            </a:extLst>
          </p:cNvPr>
          <p:cNvSpPr/>
          <p:nvPr/>
        </p:nvSpPr>
        <p:spPr>
          <a:xfrm rot="16200000">
            <a:off x="7281686" y="3955045"/>
            <a:ext cx="244483" cy="127139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800" cap="all" spc="48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00" dirty="0" err="1"/>
              <a:t>Tribulación</a:t>
            </a: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680335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5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9" grpId="0" animBg="1"/>
      <p:bldP spid="281" grpId="0" animBg="1"/>
      <p:bldP spid="283" grpId="0" animBg="1"/>
      <p:bldP spid="2" grpId="0" animBg="1"/>
      <p:bldP spid="3" grpId="0" animBg="1"/>
      <p:bldP spid="4" grpId="0" animBg="1"/>
      <p:bldP spid="5" grpId="0" animBg="1"/>
      <p:bldP spid="6" grpId="0" animBg="1"/>
      <p:bldP spid="24" grpId="0" animBg="1"/>
      <p:bldP spid="22" grpId="0" animBg="1"/>
      <p:bldP spid="25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srael"/>
          <p:cNvSpPr/>
          <p:nvPr/>
        </p:nvSpPr>
        <p:spPr>
          <a:xfrm>
            <a:off x="2732184" y="3907411"/>
            <a:ext cx="2646758" cy="228044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Israel</a:t>
            </a:r>
          </a:p>
        </p:txBody>
      </p:sp>
      <p:sp>
        <p:nvSpPr>
          <p:cNvPr id="263" name="Rectangle"/>
          <p:cNvSpPr/>
          <p:nvPr/>
        </p:nvSpPr>
        <p:spPr>
          <a:xfrm>
            <a:off x="5378942" y="3907411"/>
            <a:ext cx="1387381" cy="228043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64" name="Iglesia"/>
          <p:cNvSpPr/>
          <p:nvPr/>
        </p:nvSpPr>
        <p:spPr>
          <a:xfrm>
            <a:off x="6793073" y="3908573"/>
            <a:ext cx="526762" cy="226881"/>
          </a:xfrm>
          <a:prstGeom prst="rect">
            <a:avLst/>
          </a:prstGeom>
          <a:solidFill>
            <a:srgbClr val="BFF82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Iglesia</a:t>
            </a:r>
          </a:p>
        </p:txBody>
      </p:sp>
      <p:sp>
        <p:nvSpPr>
          <p:cNvPr id="265" name="Rectangle"/>
          <p:cNvSpPr/>
          <p:nvPr/>
        </p:nvSpPr>
        <p:spPr>
          <a:xfrm>
            <a:off x="7488226" y="3906756"/>
            <a:ext cx="1655774" cy="228044"/>
          </a:xfrm>
          <a:prstGeom prst="rect">
            <a:avLst/>
          </a:prstGeom>
          <a:solidFill>
            <a:srgbClr val="DD8400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66" name="ADAN"/>
          <p:cNvSpPr/>
          <p:nvPr/>
        </p:nvSpPr>
        <p:spPr>
          <a:xfrm>
            <a:off x="590258" y="3907412"/>
            <a:ext cx="948230" cy="145991"/>
          </a:xfrm>
          <a:prstGeom prst="rect">
            <a:avLst/>
          </a:prstGeom>
          <a:solidFill>
            <a:srgbClr val="D7FF8A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ADAN</a:t>
            </a:r>
          </a:p>
        </p:txBody>
      </p:sp>
      <p:sp>
        <p:nvSpPr>
          <p:cNvPr id="267" name="noé"/>
          <p:cNvSpPr/>
          <p:nvPr/>
        </p:nvSpPr>
        <p:spPr>
          <a:xfrm>
            <a:off x="1565450" y="3907412"/>
            <a:ext cx="777408" cy="145991"/>
          </a:xfrm>
          <a:prstGeom prst="rect">
            <a:avLst/>
          </a:prstGeom>
          <a:solidFill>
            <a:srgbClr val="3B39E4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noé</a:t>
            </a:r>
          </a:p>
        </p:txBody>
      </p:sp>
      <p:sp>
        <p:nvSpPr>
          <p:cNvPr id="269" name="David"/>
          <p:cNvSpPr/>
          <p:nvPr/>
        </p:nvSpPr>
        <p:spPr>
          <a:xfrm>
            <a:off x="3528885" y="3737667"/>
            <a:ext cx="315752" cy="161719"/>
          </a:xfrm>
          <a:prstGeom prst="rect">
            <a:avLst/>
          </a:prstGeom>
          <a:solidFill>
            <a:srgbClr val="5EF7D2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David</a:t>
            </a:r>
          </a:p>
        </p:txBody>
      </p:sp>
      <p:sp>
        <p:nvSpPr>
          <p:cNvPr id="270" name="Moises"/>
          <p:cNvSpPr/>
          <p:nvPr/>
        </p:nvSpPr>
        <p:spPr>
          <a:xfrm>
            <a:off x="2976698" y="3730793"/>
            <a:ext cx="333940" cy="161719"/>
          </a:xfrm>
          <a:prstGeom prst="rect">
            <a:avLst/>
          </a:prstGeom>
          <a:solidFill>
            <a:srgbClr val="51C1FD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900" b="1" cap="all" spc="54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75"/>
              <a:t>Moises</a:t>
            </a:r>
          </a:p>
        </p:txBody>
      </p:sp>
      <p:sp>
        <p:nvSpPr>
          <p:cNvPr id="271" name="Abraham"/>
          <p:cNvSpPr/>
          <p:nvPr/>
        </p:nvSpPr>
        <p:spPr>
          <a:xfrm>
            <a:off x="2375331" y="3744540"/>
            <a:ext cx="383120" cy="147972"/>
          </a:xfrm>
          <a:prstGeom prst="rect">
            <a:avLst/>
          </a:prstGeom>
          <a:solidFill>
            <a:srgbClr val="BFF823"/>
          </a:solidFill>
          <a:ln w="3175">
            <a:solidFill>
              <a:srgbClr val="A1A99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700" b="1" cap="all" spc="4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525"/>
              <a:t>Abraham</a:t>
            </a:r>
          </a:p>
        </p:txBody>
      </p:sp>
      <p:sp>
        <p:nvSpPr>
          <p:cNvPr id="273" name="Tribulación"/>
          <p:cNvSpPr/>
          <p:nvPr/>
        </p:nvSpPr>
        <p:spPr>
          <a:xfrm rot="16200000">
            <a:off x="5652582" y="3944534"/>
            <a:ext cx="244483" cy="127139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800" cap="all" spc="48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endParaRPr sz="600" dirty="0"/>
          </a:p>
        </p:txBody>
      </p:sp>
      <p:sp>
        <p:nvSpPr>
          <p:cNvPr id="277" name="Rectangle"/>
          <p:cNvSpPr/>
          <p:nvPr/>
        </p:nvSpPr>
        <p:spPr>
          <a:xfrm>
            <a:off x="1913362" y="3030725"/>
            <a:ext cx="7230638" cy="244484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79" name="Rectangle"/>
          <p:cNvSpPr/>
          <p:nvPr/>
        </p:nvSpPr>
        <p:spPr>
          <a:xfrm>
            <a:off x="2609611" y="2780076"/>
            <a:ext cx="6534389" cy="2634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81" name="Rectangle"/>
          <p:cNvSpPr/>
          <p:nvPr/>
        </p:nvSpPr>
        <p:spPr>
          <a:xfrm>
            <a:off x="3209663" y="2505217"/>
            <a:ext cx="3542730" cy="29383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5000">
                <a:schemeClr val="bg1">
                  <a:lumMod val="75000"/>
                </a:schemeClr>
              </a:gs>
              <a:gs pos="99000">
                <a:schemeClr val="bg1">
                  <a:lumMod val="95000"/>
                </a:schemeClr>
              </a:gs>
            </a:gsLst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pic>
        <p:nvPicPr>
          <p:cNvPr id="284" name="cross.jpeg" descr="cross.jpeg"/>
          <p:cNvPicPr>
            <a:picLocks noChangeAspect="1"/>
          </p:cNvPicPr>
          <p:nvPr/>
        </p:nvPicPr>
        <p:blipFill>
          <a:blip r:embed="rId3"/>
          <a:srcRect l="19861" t="6050" r="21203" b="2709"/>
          <a:stretch>
            <a:fillRect/>
          </a:stretch>
        </p:blipFill>
        <p:spPr>
          <a:xfrm>
            <a:off x="6536245" y="2770281"/>
            <a:ext cx="445895" cy="690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592" extrusionOk="0">
                <a:moveTo>
                  <a:pt x="11771" y="1"/>
                </a:moveTo>
                <a:cubicBezTo>
                  <a:pt x="11408" y="-1"/>
                  <a:pt x="10945" y="1"/>
                  <a:pt x="10355" y="10"/>
                </a:cubicBezTo>
                <a:lnTo>
                  <a:pt x="7838" y="57"/>
                </a:lnTo>
                <a:cubicBezTo>
                  <a:pt x="7832" y="72"/>
                  <a:pt x="7815" y="233"/>
                  <a:pt x="7809" y="262"/>
                </a:cubicBezTo>
                <a:lnTo>
                  <a:pt x="7709" y="2096"/>
                </a:lnTo>
                <a:lnTo>
                  <a:pt x="7580" y="4135"/>
                </a:lnTo>
                <a:lnTo>
                  <a:pt x="3790" y="4172"/>
                </a:lnTo>
                <a:lnTo>
                  <a:pt x="0" y="4219"/>
                </a:lnTo>
                <a:lnTo>
                  <a:pt x="0" y="5820"/>
                </a:lnTo>
                <a:cubicBezTo>
                  <a:pt x="1" y="7254"/>
                  <a:pt x="65" y="7468"/>
                  <a:pt x="558" y="7868"/>
                </a:cubicBezTo>
                <a:cubicBezTo>
                  <a:pt x="1107" y="8315"/>
                  <a:pt x="1118" y="8318"/>
                  <a:pt x="3776" y="8297"/>
                </a:cubicBezTo>
                <a:cubicBezTo>
                  <a:pt x="5241" y="8285"/>
                  <a:pt x="6715" y="8350"/>
                  <a:pt x="7065" y="8436"/>
                </a:cubicBezTo>
                <a:lnTo>
                  <a:pt x="7709" y="8594"/>
                </a:lnTo>
                <a:lnTo>
                  <a:pt x="7709" y="14478"/>
                </a:lnTo>
                <a:cubicBezTo>
                  <a:pt x="7709" y="14776"/>
                  <a:pt x="7708" y="14905"/>
                  <a:pt x="7709" y="15177"/>
                </a:cubicBezTo>
                <a:cubicBezTo>
                  <a:pt x="7757" y="17681"/>
                  <a:pt x="7794" y="18942"/>
                  <a:pt x="7852" y="19813"/>
                </a:cubicBezTo>
                <a:cubicBezTo>
                  <a:pt x="8003" y="20992"/>
                  <a:pt x="8309" y="21275"/>
                  <a:pt x="8982" y="21452"/>
                </a:cubicBezTo>
                <a:cubicBezTo>
                  <a:pt x="9273" y="21528"/>
                  <a:pt x="10450" y="21586"/>
                  <a:pt x="11599" y="21591"/>
                </a:cubicBezTo>
                <a:cubicBezTo>
                  <a:pt x="13193" y="21599"/>
                  <a:pt x="13785" y="21547"/>
                  <a:pt x="14073" y="21359"/>
                </a:cubicBezTo>
                <a:cubicBezTo>
                  <a:pt x="14405" y="21143"/>
                  <a:pt x="14445" y="20332"/>
                  <a:pt x="14445" y="14860"/>
                </a:cubicBezTo>
                <a:cubicBezTo>
                  <a:pt x="14445" y="10031"/>
                  <a:pt x="14513" y="8586"/>
                  <a:pt x="14745" y="8492"/>
                </a:cubicBezTo>
                <a:cubicBezTo>
                  <a:pt x="14911" y="8425"/>
                  <a:pt x="16415" y="8349"/>
                  <a:pt x="18092" y="8315"/>
                </a:cubicBezTo>
                <a:cubicBezTo>
                  <a:pt x="21600" y="8243"/>
                  <a:pt x="21419" y="8339"/>
                  <a:pt x="21425" y="6546"/>
                </a:cubicBezTo>
                <a:cubicBezTo>
                  <a:pt x="21428" y="5370"/>
                  <a:pt x="21100" y="4606"/>
                  <a:pt x="20509" y="4423"/>
                </a:cubicBezTo>
                <a:cubicBezTo>
                  <a:pt x="20287" y="4355"/>
                  <a:pt x="18857" y="4265"/>
                  <a:pt x="17334" y="4219"/>
                </a:cubicBezTo>
                <a:lnTo>
                  <a:pt x="14560" y="4135"/>
                </a:lnTo>
                <a:lnTo>
                  <a:pt x="14445" y="2431"/>
                </a:lnTo>
                <a:cubicBezTo>
                  <a:pt x="14328" y="771"/>
                  <a:pt x="14307" y="725"/>
                  <a:pt x="13601" y="355"/>
                </a:cubicBezTo>
                <a:cubicBezTo>
                  <a:pt x="13095" y="90"/>
                  <a:pt x="12859" y="8"/>
                  <a:pt x="11771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AA8D6B5-2797-5A48-9FD7-CBABCA478DEB}"/>
              </a:ext>
            </a:extLst>
          </p:cNvPr>
          <p:cNvSpPr/>
          <p:nvPr/>
        </p:nvSpPr>
        <p:spPr>
          <a:xfrm>
            <a:off x="616669" y="1255005"/>
            <a:ext cx="1878719" cy="1919598"/>
          </a:xfrm>
          <a:prstGeom prst="wedgeRoundRectCallout">
            <a:avLst>
              <a:gd name="adj1" fmla="val -50449"/>
              <a:gd name="adj2" fmla="val 887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PACTO </a:t>
            </a:r>
            <a:r>
              <a:rPr lang="en-US" dirty="0" err="1"/>
              <a:t>EdénicO</a:t>
            </a:r>
            <a:endParaRPr lang="en-US" dirty="0"/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(Gen 1:28-29, 2:15-17)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Estado </a:t>
            </a:r>
            <a:r>
              <a:rPr lang="en-US" dirty="0" err="1"/>
              <a:t>previo</a:t>
            </a:r>
            <a:r>
              <a:rPr lang="en-US" dirty="0"/>
              <a:t> al </a:t>
            </a:r>
            <a:r>
              <a:rPr lang="en-US" dirty="0" err="1"/>
              <a:t>pecado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ABA522E-CB4F-9D49-8FD9-1476B2CA5C84}"/>
              </a:ext>
            </a:extLst>
          </p:cNvPr>
          <p:cNvSpPr/>
          <p:nvPr/>
        </p:nvSpPr>
        <p:spPr>
          <a:xfrm>
            <a:off x="1168796" y="920117"/>
            <a:ext cx="2630420" cy="2304147"/>
          </a:xfrm>
          <a:prstGeom prst="wedgeRoundRectCallout">
            <a:avLst>
              <a:gd name="adj1" fmla="val -33131"/>
              <a:gd name="adj2" fmla="val 793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noahico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No </a:t>
            </a:r>
            <a:r>
              <a:rPr lang="en-US" dirty="0" err="1"/>
              <a:t>destruir</a:t>
            </a:r>
            <a:r>
              <a:rPr lang="en-US" dirty="0"/>
              <a:t> con </a:t>
            </a:r>
            <a:r>
              <a:rPr lang="en-US" dirty="0" err="1"/>
              <a:t>agua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Señal</a:t>
            </a:r>
            <a:r>
              <a:rPr lang="en-US" dirty="0"/>
              <a:t>: arco iris</a:t>
            </a:r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Incondicional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Eterno</a:t>
            </a:r>
            <a:endParaRPr lang="en-US" dirty="0"/>
          </a:p>
          <a:p>
            <a:pPr algn="ctr" defTabSz="164306">
              <a:defRPr sz="1600" cap="all" spc="96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Gobierno</a:t>
            </a:r>
            <a:r>
              <a:rPr lang="en-US" dirty="0"/>
              <a:t> </a:t>
            </a:r>
            <a:r>
              <a:rPr lang="en-US" dirty="0" err="1"/>
              <a:t>humano</a:t>
            </a:r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BE11BA-4CDD-BC4B-AE32-74C905DFB9CD}"/>
              </a:ext>
            </a:extLst>
          </p:cNvPr>
          <p:cNvSpPr/>
          <p:nvPr/>
        </p:nvSpPr>
        <p:spPr>
          <a:xfrm>
            <a:off x="1883070" y="99989"/>
            <a:ext cx="3197249" cy="3360606"/>
          </a:xfrm>
          <a:prstGeom prst="wedgeRoundRectCallout">
            <a:avLst>
              <a:gd name="adj1" fmla="val -25807"/>
              <a:gd name="adj2" fmla="val 589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64306">
              <a:defRPr sz="2200" b="1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abrahamico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Incondicional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Eterno</a:t>
            </a:r>
            <a:endParaRPr lang="en-US" dirty="0"/>
          </a:p>
          <a:p>
            <a:pPr algn="ctr" defTabSz="164306">
              <a:defRPr sz="2200" cap="all" spc="132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Una gran </a:t>
            </a:r>
            <a:r>
              <a:rPr lang="en-US" dirty="0" err="1"/>
              <a:t>nación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BENDICIÓN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E78691E-D0AE-D24C-BE96-516470D6C782}"/>
              </a:ext>
            </a:extLst>
          </p:cNvPr>
          <p:cNvSpPr/>
          <p:nvPr/>
        </p:nvSpPr>
        <p:spPr>
          <a:xfrm>
            <a:off x="2589232" y="546145"/>
            <a:ext cx="2890754" cy="2304147"/>
          </a:xfrm>
          <a:prstGeom prst="wedgeRoundRectCallout">
            <a:avLst>
              <a:gd name="adj1" fmla="val -34567"/>
              <a:gd name="adj2" fmla="val 90373"/>
              <a:gd name="adj3" fmla="val 16667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8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2000" b="1" cap="all" spc="120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MOSAICO</a:t>
            </a:r>
          </a:p>
          <a:p>
            <a:pPr algn="ctr" defTabSz="164306">
              <a:defRPr sz="2000" cap="all" spc="120">
                <a:effectLst>
                  <a:outerShdw blurRad="25400" dist="25400" dir="1800000" rotWithShape="0">
                    <a:srgbClr val="000000"/>
                  </a:outerShdw>
                </a:effectLst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condicional</a:t>
            </a:r>
            <a:endParaRPr lang="en-US" dirty="0"/>
          </a:p>
          <a:p>
            <a:pPr algn="ctr"/>
            <a:r>
              <a:rPr lang="en-US" dirty="0"/>
              <a:t>TEMPORAL</a:t>
            </a:r>
          </a:p>
        </p:txBody>
      </p:sp>
      <p:sp>
        <p:nvSpPr>
          <p:cNvPr id="283" name="Rectangle"/>
          <p:cNvSpPr/>
          <p:nvPr/>
        </p:nvSpPr>
        <p:spPr>
          <a:xfrm>
            <a:off x="4938866" y="2038350"/>
            <a:ext cx="4205134" cy="2200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17B9FEC-702C-2643-A042-153143751DFF}"/>
              </a:ext>
            </a:extLst>
          </p:cNvPr>
          <p:cNvSpPr/>
          <p:nvPr/>
        </p:nvSpPr>
        <p:spPr>
          <a:xfrm>
            <a:off x="3310638" y="360759"/>
            <a:ext cx="2068304" cy="2136433"/>
          </a:xfrm>
          <a:prstGeom prst="wedgeRoundRectCallout">
            <a:avLst>
              <a:gd name="adj1" fmla="val -51855"/>
              <a:gd name="adj2" fmla="val 10111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INMOBILIARIO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TIERRA PROMETIDA</a:t>
            </a:r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/>
              <a:t>EXPANSIÓ </a:t>
            </a: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Abrahamico</a:t>
            </a:r>
            <a:endParaRPr lang="en-US" dirty="0"/>
          </a:p>
          <a:p>
            <a:pPr algn="ctr" defTabSz="164306">
              <a:defRPr sz="1600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Cumplimiento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milenio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F6AFD72B-62B0-624F-B5A7-1D5E55DAF65F}"/>
              </a:ext>
            </a:extLst>
          </p:cNvPr>
          <p:cNvSpPr/>
          <p:nvPr/>
        </p:nvSpPr>
        <p:spPr>
          <a:xfrm>
            <a:off x="4938866" y="2273012"/>
            <a:ext cx="4205134" cy="2200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288" tIns="14288" rIns="14288" bIns="14288" anchor="ctr"/>
          <a:lstStyle/>
          <a:p>
            <a:pPr algn="ctr" defTabSz="164306">
              <a:defRPr sz="900" b="1" cap="all" spc="54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675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0B96FD5-A053-0648-892B-78FDE91F5A84}"/>
              </a:ext>
            </a:extLst>
          </p:cNvPr>
          <p:cNvSpPr/>
          <p:nvPr/>
        </p:nvSpPr>
        <p:spPr>
          <a:xfrm>
            <a:off x="3745828" y="704554"/>
            <a:ext cx="2024475" cy="1971933"/>
          </a:xfrm>
          <a:prstGeom prst="wedgeRoundRectCallout">
            <a:avLst>
              <a:gd name="adj1" fmla="val -58300"/>
              <a:gd name="adj2" fmla="val 101992"/>
              <a:gd name="adj3" fmla="val 16667"/>
            </a:avLst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4306">
              <a:defRPr sz="1600" b="1" cap="all" spc="96">
                <a:solidFill>
                  <a:srgbClr val="000000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  <a:r>
              <a:rPr lang="en-US" dirty="0" err="1"/>
              <a:t>DAVíDiCO</a:t>
            </a:r>
            <a:endParaRPr lang="en-US" dirty="0"/>
          </a:p>
          <a:p>
            <a:pPr algn="ctr"/>
            <a:r>
              <a:rPr lang="en-US" dirty="0"/>
              <a:t>2 Sam 7:16</a:t>
            </a:r>
          </a:p>
          <a:p>
            <a:pPr algn="ctr"/>
            <a:r>
              <a:rPr lang="en-US" dirty="0" err="1"/>
              <a:t>Reino</a:t>
            </a:r>
            <a:r>
              <a:rPr lang="en-US" dirty="0"/>
              <a:t> </a:t>
            </a:r>
            <a:r>
              <a:rPr lang="en-US" dirty="0" err="1"/>
              <a:t>Eterno</a:t>
            </a:r>
            <a:endParaRPr lang="en-US" dirty="0"/>
          </a:p>
        </p:txBody>
      </p:sp>
      <p:sp>
        <p:nvSpPr>
          <p:cNvPr id="26" name="Tribulación">
            <a:extLst>
              <a:ext uri="{FF2B5EF4-FFF2-40B4-BE49-F238E27FC236}">
                <a16:creationId xmlns:a16="http://schemas.microsoft.com/office/drawing/2014/main" id="{A4E315DC-FD24-A54A-8406-F9EF9A15603D}"/>
              </a:ext>
            </a:extLst>
          </p:cNvPr>
          <p:cNvSpPr/>
          <p:nvPr/>
        </p:nvSpPr>
        <p:spPr>
          <a:xfrm rot="16200000">
            <a:off x="7281686" y="3955045"/>
            <a:ext cx="244483" cy="127139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8" tIns="14288" rIns="14288" bIns="14288" anchor="ctr"/>
          <a:lstStyle>
            <a:lvl1pPr algn="ctr" defTabSz="219075">
              <a:defRPr sz="800" cap="all" spc="48"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rPr sz="600" dirty="0" err="1"/>
              <a:t>Tribulación</a:t>
            </a: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197522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5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/>
      <p:bldP spid="279" grpId="1" animBg="1"/>
      <p:bldP spid="281" grpId="1" animBg="1"/>
      <p:bldP spid="2" grpId="0" animBg="1"/>
      <p:bldP spid="3" grpId="0" animBg="1"/>
      <p:bldP spid="4" grpId="0" animBg="1"/>
      <p:bldP spid="5" grpId="0" animBg="1"/>
      <p:bldP spid="283" grpId="1" animBg="1"/>
      <p:bldP spid="6" grpId="0" animBg="1"/>
      <p:bldP spid="24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purple-grapes-553463_1920.jpg" descr="purple-grapes-553463_1920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88" name="Rounded Rectangle"/>
          <p:cNvSpPr/>
          <p:nvPr/>
        </p:nvSpPr>
        <p:spPr>
          <a:xfrm>
            <a:off x="103446" y="80501"/>
            <a:ext cx="4902208" cy="4982498"/>
          </a:xfrm>
          <a:prstGeom prst="roundRect">
            <a:avLst>
              <a:gd name="adj" fmla="val 1457"/>
            </a:avLst>
          </a:prstGeom>
          <a:solidFill>
            <a:schemeClr val="accent1">
              <a:hueOff val="-42304"/>
              <a:satOff val="23749"/>
              <a:lumOff val="-45745"/>
              <a:alpha val="60261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19075"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 sz="975"/>
          </a:p>
        </p:txBody>
      </p:sp>
      <p:sp>
        <p:nvSpPr>
          <p:cNvPr id="889" name="El NUEVO PACTO"/>
          <p:cNvSpPr txBox="1"/>
          <p:nvPr/>
        </p:nvSpPr>
        <p:spPr>
          <a:xfrm>
            <a:off x="-28158" y="177826"/>
            <a:ext cx="4817691" cy="59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9700" b="1" spc="-9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3638"/>
              <a:t>El NUEVO PACTO</a:t>
            </a:r>
          </a:p>
        </p:txBody>
      </p:sp>
      <p:sp>
        <p:nvSpPr>
          <p:cNvPr id="890" name="Line"/>
          <p:cNvSpPr/>
          <p:nvPr/>
        </p:nvSpPr>
        <p:spPr>
          <a:xfrm>
            <a:off x="222117" y="754442"/>
            <a:ext cx="4317141" cy="0"/>
          </a:xfrm>
          <a:prstGeom prst="line">
            <a:avLst/>
          </a:prstGeom>
          <a:ln w="38100">
            <a:solidFill>
              <a:srgbClr val="D6DCCF"/>
            </a:solidFill>
            <a:miter lim="400000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891" name="Line"/>
          <p:cNvSpPr/>
          <p:nvPr/>
        </p:nvSpPr>
        <p:spPr>
          <a:xfrm>
            <a:off x="222117" y="193869"/>
            <a:ext cx="4317141" cy="0"/>
          </a:xfrm>
          <a:prstGeom prst="line">
            <a:avLst/>
          </a:prstGeom>
          <a:ln w="38100">
            <a:solidFill>
              <a:srgbClr val="D6DCCF"/>
            </a:solidFill>
            <a:miter lim="400000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892" name="Porque no quiero, hermanos, que ignoréis este misterio, para que no seáis arrogantes en cuanto a vosotros mismos: que ha acontecido a Israel endurecimiento en parte, hasta que haya entrado la plenitud de los gentiles; y luego todo Israel será salvo, como"/>
          <p:cNvSpPr txBox="1"/>
          <p:nvPr/>
        </p:nvSpPr>
        <p:spPr>
          <a:xfrm>
            <a:off x="395979" y="1315015"/>
            <a:ext cx="4317141" cy="1331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5100" spc="-51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pPr>
            <a:r>
              <a:rPr lang="en-US"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…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Y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éste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será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 mi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pacto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 con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ellos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,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Cuando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yo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 quite sus </a:t>
            </a:r>
            <a:r>
              <a:rPr sz="2800" b="1" dirty="0" err="1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pecados</a:t>
            </a:r>
            <a:r>
              <a:rPr sz="2800" b="1" dirty="0">
                <a:solidFill>
                  <a:schemeClr val="accent4">
                    <a:hueOff val="272893"/>
                    <a:satOff val="6167"/>
                    <a:lumOff val="21491"/>
                  </a:schemeClr>
                </a:solidFill>
              </a:rPr>
              <a:t>.</a:t>
            </a:r>
            <a:r>
              <a:rPr sz="2800" dirty="0"/>
              <a:t> </a:t>
            </a:r>
            <a:r>
              <a:rPr sz="2800" dirty="0" err="1"/>
              <a:t>Romanos</a:t>
            </a:r>
            <a:r>
              <a:rPr sz="2800" dirty="0"/>
              <a:t> 11:25-28</a:t>
            </a:r>
          </a:p>
        </p:txBody>
      </p:sp>
      <p:pic>
        <p:nvPicPr>
          <p:cNvPr id="3" name="Picture 2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3B264D8B-779A-8F4A-9E98-974CA484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53" y="290827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127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old-5208526_1920.jpg" descr="old-5208526_1920.jpg"/>
          <p:cNvPicPr>
            <a:picLocks noChangeAspect="1"/>
          </p:cNvPicPr>
          <p:nvPr/>
        </p:nvPicPr>
        <p:blipFill>
          <a:blip r:embed="rId3">
            <a:alphaModFix amt="63248"/>
          </a:blip>
          <a:srcRect t="19998" b="35001"/>
          <a:stretch>
            <a:fillRect/>
          </a:stretch>
        </p:blipFill>
        <p:spPr>
          <a:xfrm>
            <a:off x="1143000" y="642937"/>
            <a:ext cx="6858000" cy="385762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WordArt 23"/>
          <p:cNvSpPr txBox="1"/>
          <p:nvPr/>
        </p:nvSpPr>
        <p:spPr>
          <a:xfrm>
            <a:off x="2686051" y="814389"/>
            <a:ext cx="3964781" cy="43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596645">
              <a:defRPr sz="3828">
                <a:ln w="12700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C3D69B"/>
                </a:solidFill>
                <a:effectLst>
                  <a:outerShdw dist="31251" dir="2700000" rotWithShape="0">
                    <a:srgbClr val="875B0D">
                      <a:alpha val="7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871"/>
              <a:t>El Pacto Abrahámico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2943225" y="1457325"/>
            <a:ext cx="3386138" cy="1414463"/>
            <a:chOff x="0" y="0"/>
            <a:chExt cx="4514850" cy="1885950"/>
          </a:xfrm>
        </p:grpSpPr>
        <p:sp>
          <p:nvSpPr>
            <p:cNvPr id="298" name="AutoShape 24"/>
            <p:cNvSpPr/>
            <p:nvPr/>
          </p:nvSpPr>
          <p:spPr>
            <a:xfrm>
              <a:off x="0" y="0"/>
              <a:ext cx="4514850" cy="1885950"/>
            </a:xfrm>
            <a:prstGeom prst="star24">
              <a:avLst>
                <a:gd name="adj" fmla="val 37500"/>
              </a:avLst>
            </a:prstGeom>
            <a:solidFill>
              <a:srgbClr val="FFFB00"/>
            </a:solidFill>
            <a:ln w="3175" cap="flat">
              <a:solidFill>
                <a:srgbClr val="77933C"/>
              </a:solidFill>
              <a:prstDash val="solid"/>
              <a:miter lim="800000"/>
            </a:ln>
            <a:effectLst/>
          </p:spPr>
          <p:txBody>
            <a:bodyPr wrap="square" lIns="25717" tIns="25717" rIns="25717" bIns="25717" numCol="1" anchor="ctr">
              <a:noAutofit/>
            </a:bodyPr>
            <a:lstStyle/>
            <a:p>
              <a:pPr algn="ctr" defTabSz="514350">
                <a:defRPr sz="12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99" name="Text Box 28"/>
            <p:cNvSpPr txBox="1"/>
            <p:nvPr/>
          </p:nvSpPr>
          <p:spPr>
            <a:xfrm>
              <a:off x="740697" y="457200"/>
              <a:ext cx="3095376" cy="8694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717" tIns="25717" rIns="25717" bIns="25717" numCol="1" anchor="t">
              <a:spAutoFit/>
            </a:bodyPr>
            <a:lstStyle/>
            <a:p>
              <a:pPr algn="ctr" defTabSz="514350">
                <a:defRPr sz="2600" b="1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1950"/>
                <a:t>Génesis 12:1-3</a:t>
              </a:r>
            </a:p>
            <a:p>
              <a:pPr algn="ctr" defTabSz="514350">
                <a:defRPr sz="2000" b="1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1500"/>
                <a:t>“tierra, simiente, bendición</a:t>
              </a:r>
              <a:r>
                <a:rPr sz="1950"/>
                <a:t>”</a:t>
              </a:r>
            </a:p>
          </p:txBody>
        </p:sp>
      </p:grpSp>
      <p:sp>
        <p:nvSpPr>
          <p:cNvPr id="305" name="Rectangle 33"/>
          <p:cNvSpPr/>
          <p:nvPr/>
        </p:nvSpPr>
        <p:spPr>
          <a:xfrm>
            <a:off x="5643562" y="3086100"/>
            <a:ext cx="1414463" cy="1243013"/>
          </a:xfrm>
          <a:prstGeom prst="rect">
            <a:avLst/>
          </a:prstGeom>
          <a:ln w="12700">
            <a:miter lim="400000"/>
          </a:ln>
        </p:spPr>
        <p:txBody>
          <a:bodyPr lIns="25717" tIns="25717" rIns="25717" bIns="25717" anchor="ctr"/>
          <a:lstStyle/>
          <a:p>
            <a:pPr defTabSz="514350"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C3ACCF-A6ED-FF4F-93DD-5E668010F466}"/>
              </a:ext>
            </a:extLst>
          </p:cNvPr>
          <p:cNvSpPr/>
          <p:nvPr/>
        </p:nvSpPr>
        <p:spPr>
          <a:xfrm>
            <a:off x="3457574" y="3001121"/>
            <a:ext cx="2228851" cy="17194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Pacto</a:t>
            </a:r>
            <a:endParaRPr lang="en-US" dirty="0"/>
          </a:p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Davídico</a:t>
            </a:r>
            <a:endParaRPr lang="en-US" dirty="0"/>
          </a:p>
          <a:p>
            <a:pPr algn="ctr" defTabSz="514350">
              <a:defRPr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2 Sam 7:12-16</a:t>
            </a:r>
          </a:p>
          <a:p>
            <a:pPr algn="ctr" defTabSz="514350">
              <a:defRPr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“</a:t>
            </a:r>
            <a:r>
              <a:rPr lang="en-US" dirty="0" err="1"/>
              <a:t>simiente</a:t>
            </a:r>
            <a:r>
              <a:rPr lang="en-US" dirty="0"/>
              <a:t>”</a:t>
            </a:r>
          </a:p>
          <a:p>
            <a:pPr algn="ctr"/>
            <a:endParaRPr lang="en-US" dirty="0"/>
          </a:p>
        </p:txBody>
      </p:sp>
      <p:pic>
        <p:nvPicPr>
          <p:cNvPr id="309" name="alphabet-2051714_640.png" descr="alphabet-2051714_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932" y="3096285"/>
            <a:ext cx="379061" cy="37432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45D3C0-DA38-F542-8AF1-246E74F7578A}"/>
              </a:ext>
            </a:extLst>
          </p:cNvPr>
          <p:cNvSpPr/>
          <p:nvPr/>
        </p:nvSpPr>
        <p:spPr>
          <a:xfrm>
            <a:off x="1219200" y="3016490"/>
            <a:ext cx="2228851" cy="17118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Pacto</a:t>
            </a:r>
            <a:r>
              <a:rPr lang="en-US" dirty="0"/>
              <a:t> </a:t>
            </a:r>
          </a:p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Inmobiliario</a:t>
            </a:r>
            <a:endParaRPr lang="en-US" dirty="0"/>
          </a:p>
          <a:p>
            <a:pPr algn="ctr" defTabSz="514350">
              <a:defRPr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Deut. 29-30</a:t>
            </a:r>
          </a:p>
          <a:p>
            <a:pPr algn="ctr" defTabSz="514350">
              <a:defRPr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“tierra”</a:t>
            </a:r>
          </a:p>
          <a:p>
            <a:pPr algn="ctr"/>
            <a:endParaRPr lang="en-US" dirty="0"/>
          </a:p>
        </p:txBody>
      </p:sp>
      <p:pic>
        <p:nvPicPr>
          <p:cNvPr id="308" name="alphabet-2051706_1280.png" descr="alphabet-2051706_12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27641"/>
            <a:ext cx="169439" cy="311612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E63535-A1A0-5140-8A4D-16087D2FE7EB}"/>
              </a:ext>
            </a:extLst>
          </p:cNvPr>
          <p:cNvSpPr/>
          <p:nvPr/>
        </p:nvSpPr>
        <p:spPr>
          <a:xfrm>
            <a:off x="5695949" y="3013199"/>
            <a:ext cx="2228851" cy="17194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Nuevo</a:t>
            </a:r>
          </a:p>
          <a:p>
            <a:pPr algn="ctr" defTabSz="514350"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Pacto</a:t>
            </a:r>
            <a:endParaRPr lang="en-US" dirty="0"/>
          </a:p>
          <a:p>
            <a:pPr algn="ctr" defTabSz="514350">
              <a:defRPr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/>
              <a:t>Jer</a:t>
            </a:r>
            <a:r>
              <a:rPr lang="en-US" dirty="0"/>
              <a:t> 31:31-34</a:t>
            </a:r>
          </a:p>
          <a:p>
            <a:pPr algn="ctr" defTabSz="514350">
              <a:defRPr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“</a:t>
            </a:r>
            <a:r>
              <a:rPr lang="en-US" dirty="0" err="1"/>
              <a:t>bendición</a:t>
            </a:r>
            <a:r>
              <a:rPr lang="en-US" dirty="0"/>
              <a:t>”</a:t>
            </a:r>
          </a:p>
          <a:p>
            <a:pPr algn="ctr"/>
            <a:endParaRPr lang="en-US" dirty="0"/>
          </a:p>
        </p:txBody>
      </p:sp>
      <p:pic>
        <p:nvPicPr>
          <p:cNvPr id="5" name="Picture 4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FFCF62AE-1F68-DE4D-847A-583792072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19" y="3029573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22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57300" y="971550"/>
            <a:ext cx="6629400" cy="4057650"/>
          </a:xfrm>
        </p:spPr>
        <p:txBody>
          <a:bodyPr>
            <a:normAutofit/>
          </a:bodyPr>
          <a:lstStyle/>
          <a:p>
            <a:pPr lvl="1"/>
            <a:r>
              <a:rPr lang="es-ES" b="0" dirty="0"/>
              <a:t>El nuevo pacto de Dios ( </a:t>
            </a:r>
            <a:r>
              <a:rPr lang="es-ES" b="0" dirty="0" err="1"/>
              <a:t>Jer</a:t>
            </a:r>
            <a:r>
              <a:rPr lang="es-ES" b="0" dirty="0"/>
              <a:t> 31:31-34, </a:t>
            </a:r>
            <a:r>
              <a:rPr lang="es-ES" b="0" dirty="0" err="1"/>
              <a:t>Eze</a:t>
            </a:r>
            <a:r>
              <a:rPr lang="es-ES" b="0" dirty="0"/>
              <a:t> 36:22-38, 37:25-28, </a:t>
            </a:r>
            <a:r>
              <a:rPr lang="es-ES" b="0" dirty="0" err="1"/>
              <a:t>Heb</a:t>
            </a:r>
            <a:r>
              <a:rPr lang="es-ES" b="0" dirty="0"/>
              <a:t> 7, 8:6-13 , 12, 13)   </a:t>
            </a:r>
            <a:endParaRPr lang="en-US" b="0" dirty="0"/>
          </a:p>
          <a:p>
            <a:pPr lvl="2"/>
            <a:r>
              <a:rPr lang="es-ES" b="0" dirty="0"/>
              <a:t>Contrariamente a la creencia popular, el antiguo pacto no es el Antiguo Testamento y el Nuevo Testamento no es el Nuevo Pacto. De hecho, el Nuevo Pacto se introduce, </a:t>
            </a:r>
            <a:r>
              <a:rPr lang="es-ES" b="1" u="sng" dirty="0"/>
              <a:t>promete</a:t>
            </a:r>
            <a:r>
              <a:rPr lang="es-ES" b="0" dirty="0"/>
              <a:t> y explica por primera vez en el Antiguo Testamento.</a:t>
            </a:r>
            <a:r>
              <a:rPr lang="es-ES" sz="800" b="0" dirty="0"/>
              <a:t>    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57150"/>
            <a:ext cx="6629400" cy="857250"/>
          </a:xfrm>
        </p:spPr>
        <p:txBody>
          <a:bodyPr/>
          <a:lstStyle/>
          <a:p>
            <a:r>
              <a:rPr lang="es-ES_tradnl" b="0" noProof="0" dirty="0"/>
              <a:t>El Nuevo Pacto</a:t>
            </a:r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83340722-EE25-0948-BF8C-AAD0A7F4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26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F1A34-91ED-5642-9F11-4B4392B2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s-ES" b="0" dirty="0"/>
              <a:t>El Nuevo Pacto es una amplificación al </a:t>
            </a:r>
            <a:r>
              <a:rPr lang="es-ES" b="1" u="sng" dirty="0"/>
              <a:t>aspecto</a:t>
            </a:r>
            <a:r>
              <a:rPr lang="es-ES" b="0" dirty="0"/>
              <a:t> de la bendición  del pacto de Abraham. Génesis 12:1-3</a:t>
            </a:r>
            <a:r>
              <a:rPr lang="es-ES" sz="800" b="0" dirty="0"/>
              <a:t>  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3D688A-E8AE-C64F-BD6F-DC153069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98DAD584-0C8C-BA47-BA0F-15C7FDE3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06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BA7A46-CA6B-524E-8FF0-417688A15FE0}"/>
              </a:ext>
            </a:extLst>
          </p:cNvPr>
          <p:cNvSpPr/>
          <p:nvPr/>
        </p:nvSpPr>
        <p:spPr>
          <a:xfrm>
            <a:off x="685800" y="586591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 12:1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 Pero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Jehová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había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dicho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a Abram: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Vete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tu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tierra y de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tu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parentela, y de la casa de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tu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padre, a la tierra que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mostraré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.</a:t>
            </a:r>
          </a:p>
          <a:p>
            <a:r>
              <a:rPr lang="en-US" sz="2800" u="sng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 12:2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 Y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haré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ti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una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nación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grande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y </a:t>
            </a:r>
            <a:r>
              <a:rPr lang="en-US" sz="2800" b="1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te</a:t>
            </a:r>
            <a:r>
              <a:rPr lang="en-US" sz="2800" b="1" dirty="0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bendeciré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y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engrandeceré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tu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nombre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y </a:t>
            </a:r>
            <a:r>
              <a:rPr lang="en-US" sz="2800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serás</a:t>
            </a:r>
            <a:r>
              <a:rPr lang="en-US" sz="2800" dirty="0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bendición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.</a:t>
            </a:r>
          </a:p>
          <a:p>
            <a:r>
              <a:rPr lang="en-US" sz="2800" u="sng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 12:3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 </a:t>
            </a:r>
            <a:r>
              <a:rPr lang="en-US" sz="2800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Bendeciré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a los que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bendijeren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y a los que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te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maldijeren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maldeciré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; y </a:t>
            </a:r>
            <a:r>
              <a:rPr lang="en-US" sz="2800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serán</a:t>
            </a:r>
            <a:r>
              <a:rPr lang="en-US" sz="2800" dirty="0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benditas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ti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todas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las </a:t>
            </a:r>
            <a:r>
              <a:rPr lang="en-US" sz="2800" dirty="0" err="1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familias</a:t>
            </a:r>
            <a:r>
              <a:rPr lang="en-US" sz="2800" dirty="0">
                <a:solidFill>
                  <a:schemeClr val="bg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de la tierra.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01679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F8D79E-789B-EB44-80D8-C7C9FEE5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0" lvl="4" indent="0">
              <a:buNone/>
            </a:pPr>
            <a:r>
              <a:rPr lang="es-ES" sz="2800" b="0" dirty="0"/>
              <a:t>a. Ezequiel 37:25 </a:t>
            </a:r>
            <a:r>
              <a:rPr lang="es-ES" sz="2800" b="0" i="1" dirty="0"/>
              <a:t>"Habitarán en la tierra que di a mi siervo Jacob, en la cual habitaron vuestros padres; en ella habitarán ellos, sus hijos y los hijos de sus hijos para siempre; y mi siervo David será príncipe de ellos para siempre.”</a:t>
            </a:r>
            <a:r>
              <a:rPr lang="es-ES" sz="2800" b="0" dirty="0"/>
              <a:t> Este versículo une el pacto </a:t>
            </a:r>
            <a:r>
              <a:rPr lang="es-ES" sz="2800" b="0" dirty="0" err="1"/>
              <a:t>abrahámico</a:t>
            </a:r>
            <a:r>
              <a:rPr lang="es-ES" sz="2800" b="0" dirty="0"/>
              <a:t>, la </a:t>
            </a:r>
            <a:r>
              <a:rPr lang="es-ES" sz="2800" b="1" u="sng" dirty="0"/>
              <a:t>tierra</a:t>
            </a:r>
            <a:r>
              <a:rPr lang="es-ES" sz="2800" b="0" dirty="0"/>
              <a:t> (</a:t>
            </a:r>
            <a:r>
              <a:rPr lang="es-ES" sz="2800" b="0" i="1" dirty="0"/>
              <a:t>mi siervo Jacob</a:t>
            </a:r>
            <a:r>
              <a:rPr lang="es-ES" sz="2800" b="0" dirty="0"/>
              <a:t>) y un reino (</a:t>
            </a:r>
            <a:r>
              <a:rPr lang="es-ES" sz="2800" b="0" i="1" dirty="0"/>
              <a:t>mi siervo David</a:t>
            </a:r>
            <a:r>
              <a:rPr lang="es-ES" sz="2800" b="0" dirty="0"/>
              <a:t>) y pueblo para siempre (</a:t>
            </a:r>
            <a:r>
              <a:rPr lang="es-ES" sz="2800" b="0" i="1" dirty="0"/>
              <a:t>sus hijos y los hijos de sus hijos para siempre </a:t>
            </a:r>
            <a:r>
              <a:rPr lang="es-ES" sz="2800" b="0" dirty="0"/>
              <a:t>).     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DE685-5066-AC4C-A8D2-A0E5C63D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300" b="0" kern="1200" cap="none" spc="0" dirty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El Nuevo Pacto</a:t>
            </a:r>
            <a:r>
              <a:rPr lang="es-ES_tradnl" b="0" dirty="0"/>
              <a:t> </a:t>
            </a:r>
            <a:endParaRPr lang="en-US" b="0" dirty="0"/>
          </a:p>
        </p:txBody>
      </p:sp>
      <p:pic>
        <p:nvPicPr>
          <p:cNvPr id="4" name="Picture 3" descr="A picture containing table, sitting, mirror&#10;&#10;Description automatically generated">
            <a:extLst>
              <a:ext uri="{FF2B5EF4-FFF2-40B4-BE49-F238E27FC236}">
                <a16:creationId xmlns:a16="http://schemas.microsoft.com/office/drawing/2014/main" id="{7D80CD46-7BD9-4C49-904E-1A905F494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57474"/>
            <a:ext cx="656601" cy="65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463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-42" normalizeH="0" baseline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3843</TotalTime>
  <Words>4033</Words>
  <Application>Microsoft Macintosh PowerPoint</Application>
  <PresentationFormat>On-screen Show (16:9)</PresentationFormat>
  <Paragraphs>301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Cardo</vt:lpstr>
      <vt:lpstr>Charter Roman</vt:lpstr>
      <vt:lpstr>Founders Grotesk</vt:lpstr>
      <vt:lpstr>Founders Grotesk Condensed</vt:lpstr>
      <vt:lpstr>Founders Grotesk Light</vt:lpstr>
      <vt:lpstr>Founders Grotesk Semibold</vt:lpstr>
      <vt:lpstr>Founders Grotesk Text</vt:lpstr>
      <vt:lpstr>Franklin Gothic Medium</vt:lpstr>
      <vt:lpstr>Graphik</vt:lpstr>
      <vt:lpstr>Helvetica Neue</vt:lpstr>
      <vt:lpstr>Office Theme</vt:lpstr>
      <vt:lpstr>28_Academy</vt:lpstr>
      <vt:lpstr>Los Pactos Bíblicos</vt:lpstr>
      <vt:lpstr>Temas</vt:lpstr>
      <vt:lpstr>PowerPoint Presentation</vt:lpstr>
      <vt:lpstr>PowerPoint Presentation</vt:lpstr>
      <vt:lpstr>PowerPoint Presentation</vt:lpstr>
      <vt:lpstr>El Nuevo Pacto</vt:lpstr>
      <vt:lpstr>El Nuevo Pacto </vt:lpstr>
      <vt:lpstr>PowerPoint Presentation</vt:lpstr>
      <vt:lpstr>El Nuevo Pacto </vt:lpstr>
      <vt:lpstr>El Nuevo Pacto </vt:lpstr>
      <vt:lpstr>El Nuevo Pacto </vt:lpstr>
      <vt:lpstr>El Nuevo Pacto </vt:lpstr>
      <vt:lpstr>El Nuevo Pacto </vt:lpstr>
      <vt:lpstr>El Nuevo Pacto </vt:lpstr>
      <vt:lpstr>El Nuevo Pacto </vt:lpstr>
      <vt:lpstr>El Nuevo Pacto </vt:lpstr>
      <vt:lpstr>El Nuevo Pacto </vt:lpstr>
      <vt:lpstr>El Nuevo Pacto </vt:lpstr>
      <vt:lpstr>El Nuevo Pacto    </vt:lpstr>
      <vt:lpstr>El Nuevo Pacto </vt:lpstr>
      <vt:lpstr>El Nuevo Pacto </vt:lpstr>
      <vt:lpstr>El Nuevo Pacto </vt:lpstr>
      <vt:lpstr>El Nuevo Pacto </vt:lpstr>
      <vt:lpstr>El Nuevo Pacto </vt:lpstr>
      <vt:lpstr>PowerPoint Presentation</vt:lpstr>
      <vt:lpstr>PowerPoint Presentation</vt:lpstr>
      <vt:lpstr>PowerPoint Presentation</vt:lpstr>
      <vt:lpstr>PowerPoint Presentation</vt:lpstr>
    </vt:vector>
  </TitlesOfParts>
  <Manager/>
  <Company>Toshiba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Galatians</dc:title>
  <dc:subject/>
  <dc:creator>Jwry</dc:creator>
  <cp:keywords/>
  <dc:description/>
  <cp:lastModifiedBy>john wry</cp:lastModifiedBy>
  <cp:revision>156</cp:revision>
  <dcterms:created xsi:type="dcterms:W3CDTF">2014-07-21T00:49:52Z</dcterms:created>
  <dcterms:modified xsi:type="dcterms:W3CDTF">2020-08-14T22:31:22Z</dcterms:modified>
  <cp:category/>
</cp:coreProperties>
</file>